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788" r:id="rId3"/>
    <p:sldId id="282" r:id="rId4"/>
    <p:sldId id="283" r:id="rId5"/>
    <p:sldId id="284" r:id="rId6"/>
    <p:sldId id="285" r:id="rId7"/>
    <p:sldId id="786" r:id="rId8"/>
    <p:sldId id="787" r:id="rId9"/>
    <p:sldId id="274" r:id="rId10"/>
    <p:sldId id="801" r:id="rId11"/>
    <p:sldId id="802" r:id="rId12"/>
    <p:sldId id="803" r:id="rId13"/>
    <p:sldId id="804" r:id="rId14"/>
    <p:sldId id="805" r:id="rId15"/>
    <p:sldId id="807" r:id="rId16"/>
    <p:sldId id="790" r:id="rId17"/>
    <p:sldId id="789" r:id="rId18"/>
    <p:sldId id="273" r:id="rId19"/>
    <p:sldId id="272" r:id="rId20"/>
    <p:sldId id="275" r:id="rId21"/>
    <p:sldId id="277" r:id="rId22"/>
    <p:sldId id="279" r:id="rId23"/>
    <p:sldId id="278" r:id="rId24"/>
    <p:sldId id="280" r:id="rId25"/>
    <p:sldId id="281" r:id="rId26"/>
    <p:sldId id="791" r:id="rId27"/>
    <p:sldId id="792" r:id="rId28"/>
    <p:sldId id="793" r:id="rId29"/>
    <p:sldId id="796" r:id="rId30"/>
    <p:sldId id="794" r:id="rId31"/>
    <p:sldId id="797" r:id="rId32"/>
    <p:sldId id="798" r:id="rId33"/>
    <p:sldId id="795" r:id="rId34"/>
    <p:sldId id="799" r:id="rId35"/>
    <p:sldId id="800" r:id="rId36"/>
    <p:sldId id="276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94661"/>
  </p:normalViewPr>
  <p:slideViewPr>
    <p:cSldViewPr snapToGrid="0" snapToObjects="1">
      <p:cViewPr varScale="1">
        <p:scale>
          <a:sx n="114" d="100"/>
          <a:sy n="114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918AD-0467-B541-9EE5-383FE28BB14D}" type="datetimeFigureOut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90F26-3288-0A45-8EBA-40952693C1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031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0F26-3288-0A45-8EBA-40952693C19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939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0F26-3288-0A45-8EBA-40952693C19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6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90F26-3288-0A45-8EBA-40952693C19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33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64293-A8C7-5E45-86FC-5D9F4AA7B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6A07C3-4499-BD40-8FDA-03124C3E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6DEC00-85F9-D545-889F-706B6DD3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ECF2-79BB-DB4B-A4F0-03264E3A308B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944FCB-5F89-CF49-A695-1964519F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EB0E32-BB80-2043-A342-52790765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04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1532A-92CF-8342-879D-F5A5D6A9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02E2CC-81E3-8846-825B-1340F887C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F6D693-70DF-9A4E-B7B7-8C327A322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0286-28D9-854D-AD45-77C832AB45E6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91426D-9A79-0640-A14E-B5F6173F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843EB-509B-0549-A251-54BE48FC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16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8138C12-FA45-AA4F-AAE9-1705DE666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4A6E55-AE31-284E-88A3-9A71A0EC0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4D3B55-19D0-E443-83B8-1AADB463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7BF-8BA0-D24B-9BA7-4DF13E912AD8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201B7B-7447-494F-A29B-20E12ED72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A089F-99DC-B349-AB12-72D14A922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56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4A095-50DD-F34A-AB06-CC880AEE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DC2F4C-DE51-0046-8DBE-097E912E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8151C1-B368-3A48-97D8-874D5B2E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C230-5570-1244-9940-822EAF09CA60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15E111-5864-2E4D-9A38-DE9AE735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4CCFF2-DA6E-7546-A3EB-DBE26588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57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37676-3183-B540-81FF-381237B3F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58107-A973-7E42-9A2D-654072065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405B2-5B12-DB47-ABE7-6B717B48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1DD5-3964-4D46-BD4B-6DE231C2EBC8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8F42BA-F8CB-5642-9991-B3DC2558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9B1A0B-918E-5043-A2E7-30C2887B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827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D98C7-221E-4D44-A55C-2F2131DF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938F62-04B7-0D4D-BF7F-B1FE4C156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A6768D-AFB4-7C42-8B6D-8B8FCB821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85286F-D968-D44F-A918-BC93C8E4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1EF3-3434-9B47-B2DA-D6AF91719E1A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C01FC1-257C-974D-9AF7-52D3CABF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967EDB-04A5-C043-81E1-0F9C474A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676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8DA6F-995F-B346-A87F-03B15B76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D98700-E3AE-5A42-8C07-CD2C62B0D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C7F80A-9D68-EB4B-AAE0-2501F7296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3800C0-63C7-1B43-9475-82CC8AACB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DF7112-8CEF-AF48-8C47-EC57892AF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9E7E3D-75FF-054B-9544-D9DFE440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F94F-6897-0F4E-B73F-D777F4C73BD6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93CA7A-3E79-7147-9D3C-19F4201E7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8F0BFB-01A9-9441-893E-31B670F8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52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8568A-C1AF-BF40-840F-57867860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767ED6-FFE3-1B49-A053-20FE973A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71B71-01D5-434B-B728-DF4321D3C9ED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BDAC36-CACB-EF4F-A887-4AC46EAC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8C727C-8CF1-A64D-A147-315BAD86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098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91EEF1-167A-864A-9E12-C19DD30D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070C-27C8-424F-95FD-A0481B6F74FF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ED1650-8411-0748-ABAA-B18327D4A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D293A0-84A6-E748-86CD-B85A639D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42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5D799-9E29-604D-93B4-739147C6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E5BD0-6A87-9D46-A71C-91B7F7EE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FB2D34-C8D1-D64B-A331-C2A22E2B4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D2FB99-4732-1041-B615-E14ED0D4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BFD7-EA96-2B49-914A-E818BBFD8E75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3E3FE8-ACB1-984D-9C9F-BCC4640E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4F2041-CB4F-FA40-82FC-8DA6AB51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5029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D929E-709A-6742-9996-2EF44B43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7A9424-2143-E040-ADFD-E842EAC4E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7B6403-973A-9945-A50A-EDCE0D1D0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0912CA-7CD9-B643-A312-9899F63E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C5E7A-A4F0-0B4E-912A-D02BB2642B4E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A5606F-2F13-3C4D-84FB-F587392F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9926C0-0AE3-2042-AE31-407260E0E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6258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A9CA2D-4E16-BB4E-86C7-626B8197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2AE6A-8495-F34F-BA6C-A09D4DA16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F5275-4EEC-914C-9EF7-5366188FC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EE976-9FA0-9949-802B-B4EFA058C3BC}" type="datetime1">
              <a:rPr kumimoji="1" lang="zh-CN" altLang="en-US" smtClean="0"/>
              <a:t>2020/4/19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5B6C38-CD09-F54F-A6C9-F22AA1824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F23E42-E5A0-F749-B0FA-A6F80655B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5C330-82BD-514B-B732-080ED8058E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432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70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51.png"/><Relationship Id="rId4" Type="http://schemas.openxmlformats.org/officeDocument/2006/relationships/image" Target="../media/image390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4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g2018.cnblogs.com/blog/1093303/201901/1093303-20190120113539659-455066516.gi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EAFE0-9434-B940-BAB2-49D718D58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对抗样本非局部均值去噪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F5E553-3E12-EC49-9FED-50D9C31DE6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2020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12-19</a:t>
            </a:r>
            <a:r>
              <a:rPr kumimoji="1" lang="zh-CN" altLang="en-US" dirty="0"/>
              <a:t>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2561D2-E46F-974E-B716-B09B1CA9B331}"/>
              </a:ext>
            </a:extLst>
          </p:cNvPr>
          <p:cNvSpPr/>
          <p:nvPr/>
        </p:nvSpPr>
        <p:spPr>
          <a:xfrm>
            <a:off x="863221" y="6303624"/>
            <a:ext cx="10465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Cihang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Wu,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Yuxin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van der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Laurens. Feature Denoising for Improving Adversarial Robustness. CVPR 2018</a:t>
            </a:r>
          </a:p>
        </p:txBody>
      </p:sp>
    </p:spTree>
    <p:extLst>
      <p:ext uri="{BB962C8B-B14F-4D97-AF65-F5344CB8AC3E}">
        <p14:creationId xmlns:p14="http://schemas.microsoft.com/office/powerpoint/2010/main" val="4029805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CA8FF-DEC7-2349-A6A7-D3F677F7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</a:t>
            </a:r>
            <a:r>
              <a:rPr kumimoji="1" lang="en-US" altLang="zh-CN" baseline="-25000" dirty="0"/>
              <a:t>3</a:t>
            </a:r>
            <a:r>
              <a:rPr kumimoji="1" lang="en-US" altLang="zh-CN" dirty="0"/>
              <a:t> block in ResNet-50: a 3-layer bottleneck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E3A290-9DF7-6B48-83D3-42DFAB5C3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700" y="2242344"/>
            <a:ext cx="4038600" cy="35179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9D2FBA-0217-7E41-BE88-15278BB7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415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96012-92CE-104A-A39E-16E4C49E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</a:t>
            </a:r>
            <a:r>
              <a:rPr kumimoji="1" lang="en-US" altLang="zh-CN" baseline="-25000" dirty="0"/>
              <a:t>3</a:t>
            </a:r>
            <a:r>
              <a:rPr kumimoji="1" lang="en-US" altLang="zh-CN" dirty="0"/>
              <a:t> block in ResNet-50: a 3-layer bottleneck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5554C1-BB71-F045-A13D-54D26BAAB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0" y="2375694"/>
            <a:ext cx="6819900" cy="32512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DA697F-D4CB-B04B-87BA-205DC639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03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089E9-960D-DF4D-A7B0-549F8514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</a:t>
            </a:r>
            <a:r>
              <a:rPr kumimoji="1" lang="en-US" altLang="zh-CN" baseline="-25000" dirty="0"/>
              <a:t>3</a:t>
            </a:r>
            <a:r>
              <a:rPr kumimoji="1" lang="en-US" altLang="zh-CN" dirty="0"/>
              <a:t> block in ResNet-50: a 3-layer bottleneck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4AB3288-1C45-9E44-A773-1F6A886BA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7634" y="1825625"/>
            <a:ext cx="7956732" cy="435133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FCC502-80B7-4747-8B28-D4B0D067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088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538C7-BEF3-1E47-B184-CC811332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Residual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Backward Propagation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40AE51-0468-C741-967C-F8CF93FB1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35564"/>
            <a:ext cx="5719475" cy="289655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3A0B4-80B7-D742-B8FE-03250A62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528F6-3F3F-BB41-8BAD-4BB4F103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73209"/>
            <a:ext cx="5825162" cy="22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33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26819-788B-344B-AE6F-AFEC8B71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identity map(</a:t>
            </a:r>
            <a:r>
              <a:rPr kumimoji="1" lang="zh-CN" altLang="en-US" dirty="0"/>
              <a:t>恒等映射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651549-A17F-B146-B720-0A6D519B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dirty="0"/>
                  <a:t>Model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):=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dirty="0"/>
                  <a:t>等价</a:t>
                </a:r>
                <a:r>
                  <a:rPr kumimoji="1" lang="en-US" altLang="zh-CN" dirty="0"/>
                  <a:t>Model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):=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dirty="0"/>
                  <a:t>Shortcut </a:t>
                </a:r>
                <a:r>
                  <a:rPr kumimoji="1" lang="en-US" altLang="zh-CN" dirty="0" err="1"/>
                  <a:t>Connetion</a:t>
                </a:r>
                <a:r>
                  <a:rPr kumimoji="1" lang="en-US" altLang="zh-CN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dirty="0"/>
                  <a:t>Way 1	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 dirty="0" err="1" smtClean="0">
                            <a:latin typeface="Cambria Math" panose="02040503050406030204" pitchFamily="18" charset="0"/>
                          </a:rPr>
                          <m:t>𝑊𝑖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dirty="0"/>
                  <a:t>Way 2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𝑊𝑖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+</m:t>
                    </m:r>
                    <m:r>
                      <a:rPr lang="en-US" altLang="zh-CN" i="1" dirty="0" err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 baseline="-25000" dirty="0" err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1800" dirty="0"/>
                  <a:t>（改变输入</a:t>
                </a:r>
                <a14:m>
                  <m:oMath xmlns:m="http://schemas.openxmlformats.org/officeDocument/2006/math">
                    <m:r>
                      <a:rPr kumimoji="1" lang="en-US" altLang="zh-C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1800" dirty="0"/>
                  <a:t>的</a:t>
                </a:r>
                <a:r>
                  <a:rPr kumimoji="1" lang="en-US" altLang="zh-CN" sz="1800" dirty="0"/>
                  <a:t>channel</a:t>
                </a:r>
                <a:r>
                  <a:rPr kumimoji="1" lang="zh-CN" altLang="en-US" sz="1800" dirty="0"/>
                  <a:t>数，</a:t>
                </a:r>
                <a:r>
                  <a:rPr kumimoji="1" lang="en-US" altLang="zh-CN" sz="1800" dirty="0"/>
                  <a:t>shape</a:t>
                </a:r>
                <a:r>
                  <a:rPr kumimoji="1" lang="zh-CN" altLang="en-US" sz="1800" dirty="0"/>
                  <a:t>一致原则）</a:t>
                </a:r>
                <a:endParaRPr kumimoji="1" lang="en-US" altLang="zh-CN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表示</a:t>
                </a:r>
                <a:r>
                  <a:rPr lang="en-US" altLang="zh-CN" sz="2000" dirty="0"/>
                  <a:t>shortcut connection</a:t>
                </a:r>
                <a:r>
                  <a:rPr lang="zh-CN" altLang="en-US" sz="2000" dirty="0"/>
                  <a:t>，对应每一个像素相加。</a:t>
                </a:r>
                <a:endParaRPr kumimoji="1" lang="zh-CN" altLang="en-US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651549-A17F-B146-B720-0A6D519B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68E33F-A40B-3B4B-BF76-B9BDB396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B73A1B53-9A56-3E44-9F3C-32465115EAAD}"/>
              </a:ext>
            </a:extLst>
          </p:cNvPr>
          <p:cNvSpPr/>
          <p:nvPr/>
        </p:nvSpPr>
        <p:spPr>
          <a:xfrm>
            <a:off x="3384331" y="4088524"/>
            <a:ext cx="1408386" cy="557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E2CA813-ED97-884D-9EAC-4C2D2A5EBA3E}"/>
              </a:ext>
            </a:extLst>
          </p:cNvPr>
          <p:cNvCxnSpPr/>
          <p:nvPr/>
        </p:nvCxnSpPr>
        <p:spPr>
          <a:xfrm flipV="1">
            <a:off x="4298731" y="3794234"/>
            <a:ext cx="1061545" cy="2102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5BB443-C991-4A4E-BC14-6065E8B6754B}"/>
                  </a:ext>
                </a:extLst>
              </p:cNvPr>
              <p:cNvSpPr txBox="1"/>
              <p:nvPr/>
            </p:nvSpPr>
            <p:spPr>
              <a:xfrm>
                <a:off x="5402319" y="3609568"/>
                <a:ext cx="4496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Deep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layer</a:t>
                </a:r>
                <a:r>
                  <a:rPr kumimoji="1" lang="zh-CN" altLang="en-US" dirty="0"/>
                  <a:t>中</a:t>
                </a:r>
                <a:r>
                  <a:rPr kumimoji="1" lang="en-US" altLang="zh-CN" dirty="0"/>
                  <a:t>push</a:t>
                </a:r>
                <a:r>
                  <a:rPr kumimoji="1" lang="zh-CN" altLang="en-US" dirty="0"/>
                  <a:t>残差映射为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，从而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5BB443-C991-4A4E-BC14-6065E8B67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319" y="3609568"/>
                <a:ext cx="4496744" cy="369332"/>
              </a:xfrm>
              <a:prstGeom prst="rect">
                <a:avLst/>
              </a:prstGeom>
              <a:blipFill>
                <a:blip r:embed="rId3"/>
                <a:stretch>
                  <a:fillRect l="-845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19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34FEAC-7C84-C04A-8E3D-A5AC222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755C330-82BD-514B-B732-080ED8058E73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E8BF17-B05C-ED4D-B32F-E092B827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64" y="0"/>
            <a:ext cx="3339830" cy="6858000"/>
          </a:xfrm>
          <a:prstGeom prst="rect">
            <a:avLst/>
          </a:prstGeom>
        </p:spPr>
      </p:pic>
      <p:sp>
        <p:nvSpPr>
          <p:cNvPr id="2" name="十字形 1">
            <a:extLst>
              <a:ext uri="{FF2B5EF4-FFF2-40B4-BE49-F238E27FC236}">
                <a16:creationId xmlns:a16="http://schemas.microsoft.com/office/drawing/2014/main" id="{18BBD967-3C6D-0C4C-8781-0B631C06399E}"/>
              </a:ext>
            </a:extLst>
          </p:cNvPr>
          <p:cNvSpPr/>
          <p:nvPr/>
        </p:nvSpPr>
        <p:spPr>
          <a:xfrm>
            <a:off x="5770179" y="2154620"/>
            <a:ext cx="241738" cy="21020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5C6D21F4-00EE-E640-914F-15EABA014A89}"/>
              </a:ext>
            </a:extLst>
          </p:cNvPr>
          <p:cNvSpPr/>
          <p:nvPr/>
        </p:nvSpPr>
        <p:spPr>
          <a:xfrm>
            <a:off x="6180085" y="1802525"/>
            <a:ext cx="1072053" cy="7757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Denoising Block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十字形 5">
            <a:extLst>
              <a:ext uri="{FF2B5EF4-FFF2-40B4-BE49-F238E27FC236}">
                <a16:creationId xmlns:a16="http://schemas.microsoft.com/office/drawing/2014/main" id="{67C90389-3E3C-1F46-BAD1-FF8ACD307043}"/>
              </a:ext>
            </a:extLst>
          </p:cNvPr>
          <p:cNvSpPr/>
          <p:nvPr/>
        </p:nvSpPr>
        <p:spPr>
          <a:xfrm>
            <a:off x="5770179" y="3393239"/>
            <a:ext cx="241738" cy="21020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FA5EE2D-80ED-B144-AC26-55C03F4FC614}"/>
              </a:ext>
            </a:extLst>
          </p:cNvPr>
          <p:cNvSpPr/>
          <p:nvPr/>
        </p:nvSpPr>
        <p:spPr>
          <a:xfrm>
            <a:off x="6180085" y="3041144"/>
            <a:ext cx="1072053" cy="7757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Denoising Block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十字形 9">
            <a:extLst>
              <a:ext uri="{FF2B5EF4-FFF2-40B4-BE49-F238E27FC236}">
                <a16:creationId xmlns:a16="http://schemas.microsoft.com/office/drawing/2014/main" id="{C5B4FE52-EE0E-AD4E-BA6B-D3A0AD9C9D90}"/>
              </a:ext>
            </a:extLst>
          </p:cNvPr>
          <p:cNvSpPr/>
          <p:nvPr/>
        </p:nvSpPr>
        <p:spPr>
          <a:xfrm>
            <a:off x="5770179" y="5191863"/>
            <a:ext cx="241738" cy="21020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A9B5C32-5DA7-CA40-9D6C-2D65081B4575}"/>
              </a:ext>
            </a:extLst>
          </p:cNvPr>
          <p:cNvSpPr/>
          <p:nvPr/>
        </p:nvSpPr>
        <p:spPr>
          <a:xfrm>
            <a:off x="6180085" y="4839768"/>
            <a:ext cx="1072053" cy="7757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Denoising Block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9965429B-90BC-0149-BE33-40884B127189}"/>
              </a:ext>
            </a:extLst>
          </p:cNvPr>
          <p:cNvSpPr/>
          <p:nvPr/>
        </p:nvSpPr>
        <p:spPr>
          <a:xfrm>
            <a:off x="5770179" y="6217002"/>
            <a:ext cx="241738" cy="210207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46E634F-9D59-6346-AF23-26074FACC367}"/>
              </a:ext>
            </a:extLst>
          </p:cNvPr>
          <p:cNvSpPr/>
          <p:nvPr/>
        </p:nvSpPr>
        <p:spPr>
          <a:xfrm>
            <a:off x="6180085" y="5898360"/>
            <a:ext cx="1072053" cy="7757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Denoising Block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9ACC2C7-4D06-4347-8AB1-D8C51B93725E}"/>
              </a:ext>
            </a:extLst>
          </p:cNvPr>
          <p:cNvCxnSpPr/>
          <p:nvPr/>
        </p:nvCxnSpPr>
        <p:spPr>
          <a:xfrm>
            <a:off x="5023945" y="2249214"/>
            <a:ext cx="662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54F843A-3328-3E4B-AF7D-0003FD91EE8C}"/>
              </a:ext>
            </a:extLst>
          </p:cNvPr>
          <p:cNvCxnSpPr/>
          <p:nvPr/>
        </p:nvCxnSpPr>
        <p:spPr>
          <a:xfrm>
            <a:off x="5023945" y="3494691"/>
            <a:ext cx="662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993BB89-62C9-2B41-873E-540C2C492970}"/>
              </a:ext>
            </a:extLst>
          </p:cNvPr>
          <p:cNvCxnSpPr/>
          <p:nvPr/>
        </p:nvCxnSpPr>
        <p:spPr>
          <a:xfrm>
            <a:off x="4949142" y="5348609"/>
            <a:ext cx="662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F213E84B-072C-684A-AACD-44AED8D86EC4}"/>
              </a:ext>
            </a:extLst>
          </p:cNvPr>
          <p:cNvCxnSpPr/>
          <p:nvPr/>
        </p:nvCxnSpPr>
        <p:spPr>
          <a:xfrm>
            <a:off x="4949142" y="6307132"/>
            <a:ext cx="662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6F3499C-66F7-1C42-970B-0F4AB6D3C4AA}"/>
              </a:ext>
            </a:extLst>
          </p:cNvPr>
          <p:cNvCxnSpPr>
            <a:cxnSpLocks/>
          </p:cNvCxnSpPr>
          <p:nvPr/>
        </p:nvCxnSpPr>
        <p:spPr>
          <a:xfrm flipH="1">
            <a:off x="5023946" y="2301255"/>
            <a:ext cx="289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BDDD5B75-D58F-2E4C-A137-DF0146050203}"/>
              </a:ext>
            </a:extLst>
          </p:cNvPr>
          <p:cNvCxnSpPr/>
          <p:nvPr/>
        </p:nvCxnSpPr>
        <p:spPr>
          <a:xfrm>
            <a:off x="7903139" y="2238063"/>
            <a:ext cx="0" cy="52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925C25DC-B4CA-7249-B5DF-32A133514E6F}"/>
              </a:ext>
            </a:extLst>
          </p:cNvPr>
          <p:cNvCxnSpPr/>
          <p:nvPr/>
        </p:nvCxnSpPr>
        <p:spPr>
          <a:xfrm flipH="1">
            <a:off x="7252138" y="2238063"/>
            <a:ext cx="651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2C3CB7F-1B1C-8E47-AEE9-75B5D6F5C71A}"/>
              </a:ext>
            </a:extLst>
          </p:cNvPr>
          <p:cNvCxnSpPr>
            <a:cxnSpLocks/>
          </p:cNvCxnSpPr>
          <p:nvPr/>
        </p:nvCxnSpPr>
        <p:spPr>
          <a:xfrm flipH="1">
            <a:off x="5020230" y="3524174"/>
            <a:ext cx="289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DD44EC8F-3436-5C45-8E79-6DA7D2E7F9DC}"/>
              </a:ext>
            </a:extLst>
          </p:cNvPr>
          <p:cNvCxnSpPr/>
          <p:nvPr/>
        </p:nvCxnSpPr>
        <p:spPr>
          <a:xfrm>
            <a:off x="7899423" y="3460982"/>
            <a:ext cx="0" cy="52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6CB16790-CBE3-CB4D-B8DC-A2B81A467CBF}"/>
              </a:ext>
            </a:extLst>
          </p:cNvPr>
          <p:cNvCxnSpPr/>
          <p:nvPr/>
        </p:nvCxnSpPr>
        <p:spPr>
          <a:xfrm flipH="1">
            <a:off x="7248422" y="3460982"/>
            <a:ext cx="651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C3DFD95-C12E-C743-8537-94DD0B7B8908}"/>
              </a:ext>
            </a:extLst>
          </p:cNvPr>
          <p:cNvCxnSpPr>
            <a:cxnSpLocks/>
          </p:cNvCxnSpPr>
          <p:nvPr/>
        </p:nvCxnSpPr>
        <p:spPr>
          <a:xfrm flipH="1">
            <a:off x="5020232" y="5397577"/>
            <a:ext cx="289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C3E766BF-3E5B-EC46-B720-9321C0CEDDDC}"/>
              </a:ext>
            </a:extLst>
          </p:cNvPr>
          <p:cNvCxnSpPr/>
          <p:nvPr/>
        </p:nvCxnSpPr>
        <p:spPr>
          <a:xfrm>
            <a:off x="7899425" y="5334385"/>
            <a:ext cx="0" cy="52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B6D939A-FB01-6548-BB7D-8CF590ECDC81}"/>
              </a:ext>
            </a:extLst>
          </p:cNvPr>
          <p:cNvCxnSpPr/>
          <p:nvPr/>
        </p:nvCxnSpPr>
        <p:spPr>
          <a:xfrm flipH="1">
            <a:off x="7248424" y="5334385"/>
            <a:ext cx="651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8042141-4D05-4149-8133-2A71C386BFE6}"/>
              </a:ext>
            </a:extLst>
          </p:cNvPr>
          <p:cNvCxnSpPr>
            <a:cxnSpLocks/>
          </p:cNvCxnSpPr>
          <p:nvPr/>
        </p:nvCxnSpPr>
        <p:spPr>
          <a:xfrm flipH="1">
            <a:off x="5016516" y="6352863"/>
            <a:ext cx="289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18564DE-D192-8A4C-989D-BA48A68A6B7A}"/>
              </a:ext>
            </a:extLst>
          </p:cNvPr>
          <p:cNvCxnSpPr/>
          <p:nvPr/>
        </p:nvCxnSpPr>
        <p:spPr>
          <a:xfrm>
            <a:off x="7895709" y="6289671"/>
            <a:ext cx="0" cy="52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27E8F537-359B-F243-B2D3-D0B3C7919C80}"/>
              </a:ext>
            </a:extLst>
          </p:cNvPr>
          <p:cNvCxnSpPr/>
          <p:nvPr/>
        </p:nvCxnSpPr>
        <p:spPr>
          <a:xfrm flipH="1">
            <a:off x="7244708" y="6289671"/>
            <a:ext cx="651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0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BB4A5-65CB-F044-B822-01F14B04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ResNet-18/34/50/101/152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445D304-71AC-2849-B313-DC02D36C4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2032"/>
            <a:ext cx="10515600" cy="377852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54CB65-8364-7944-90B4-12F9F4D70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802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82EFC-19BF-9E40-BEC4-EF12318A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对抗样本</a:t>
            </a:r>
            <a:r>
              <a:rPr kumimoji="1" lang="en-US" altLang="zh-CN" dirty="0"/>
              <a:t>NLM</a:t>
            </a:r>
            <a:r>
              <a:rPr kumimoji="1" lang="zh-CN" altLang="en-US" dirty="0"/>
              <a:t>去噪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FC301-71C3-454D-AD14-64DD93F7C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670996-23A5-724A-8BC3-9A83B7FE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49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11680-E075-8E47-AC48-373AE786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观察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0780E81-36FA-4B46-A7B3-F5A3F0F9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090"/>
            <a:ext cx="10515600" cy="33324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320125-EB37-C04B-A4D6-52577CC457E8}"/>
              </a:ext>
            </a:extLst>
          </p:cNvPr>
          <p:cNvSpPr/>
          <p:nvPr/>
        </p:nvSpPr>
        <p:spPr>
          <a:xfrm>
            <a:off x="863221" y="6303624"/>
            <a:ext cx="10465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Cihang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Wu,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Yuxin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van der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Laurens. Feature Denoising for Improving Adversarial Robustness. CVPR 2018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3FD2C3-8EDD-4A44-BEF3-0BFD8C1C3C1B}"/>
              </a:ext>
            </a:extLst>
          </p:cNvPr>
          <p:cNvSpPr txBox="1"/>
          <p:nvPr/>
        </p:nvSpPr>
        <p:spPr>
          <a:xfrm>
            <a:off x="1282263" y="1957482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Pixel Space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472F1A-70A4-A940-8049-35CBD4BD9EDC}"/>
              </a:ext>
            </a:extLst>
          </p:cNvPr>
          <p:cNvSpPr txBox="1"/>
          <p:nvPr/>
        </p:nvSpPr>
        <p:spPr>
          <a:xfrm>
            <a:off x="2835440" y="195748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Feature Map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9B18CE-24DF-3249-85A0-3420BDF3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6383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C4DC-F796-E240-B427-A4798921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提出问题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98BA47-C468-B84D-B992-0CA366823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491" y="1825625"/>
            <a:ext cx="4435017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05836A-2638-A248-97CE-E1B1DF3A3EAE}"/>
              </a:ext>
            </a:extLst>
          </p:cNvPr>
          <p:cNvSpPr/>
          <p:nvPr/>
        </p:nvSpPr>
        <p:spPr>
          <a:xfrm>
            <a:off x="863221" y="6303624"/>
            <a:ext cx="93621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[27] M. D.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Zeiler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R. Fergus. Visualizing and understanding convolutional neural networks. In ECCV, 2014.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200E07-D1C8-6141-8520-DDD3AE597DF8}"/>
              </a:ext>
            </a:extLst>
          </p:cNvPr>
          <p:cNvSpPr txBox="1"/>
          <p:nvPr/>
        </p:nvSpPr>
        <p:spPr>
          <a:xfrm>
            <a:off x="4204138" y="1514298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Pixel Space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32CFB9-CEC3-E145-870D-E292F8FF8F28}"/>
              </a:ext>
            </a:extLst>
          </p:cNvPr>
          <p:cNvSpPr txBox="1"/>
          <p:nvPr/>
        </p:nvSpPr>
        <p:spPr>
          <a:xfrm>
            <a:off x="6493040" y="150602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Feature Map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E65809-134B-D64A-89C5-EA7EC43CE6FB}"/>
              </a:ext>
            </a:extLst>
          </p:cNvPr>
          <p:cNvSpPr txBox="1"/>
          <p:nvPr/>
        </p:nvSpPr>
        <p:spPr>
          <a:xfrm>
            <a:off x="717779" y="1854377"/>
            <a:ext cx="3160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Feature Maps are extracted from the same channel of a </a:t>
            </a:r>
            <a:r>
              <a:rPr kumimoji="1" lang="en-US" altLang="zh-CN" b="1" dirty="0"/>
              <a:t>res</a:t>
            </a:r>
            <a:r>
              <a:rPr kumimoji="1" lang="en-US" altLang="zh-CN" b="1" baseline="-25000" dirty="0"/>
              <a:t>3 </a:t>
            </a:r>
            <a:r>
              <a:rPr kumimoji="1" lang="en-US" altLang="zh-CN" b="1" dirty="0"/>
              <a:t>block </a:t>
            </a:r>
            <a:r>
              <a:rPr kumimoji="1" lang="en-US" altLang="zh-CN" dirty="0"/>
              <a:t>in the ResNet-50.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CEB06F-E456-7643-B728-1D012D520953}"/>
              </a:ext>
            </a:extLst>
          </p:cNvPr>
          <p:cNvSpPr txBox="1"/>
          <p:nvPr/>
        </p:nvSpPr>
        <p:spPr>
          <a:xfrm>
            <a:off x="8715978" y="4050233"/>
            <a:ext cx="3160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Hallucinated  Activations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For feature map, </a:t>
            </a:r>
            <a:r>
              <a:rPr lang="en-US" altLang="zh-CN" b="1" dirty="0"/>
              <a:t>semantically irrelevant regions </a:t>
            </a:r>
            <a:r>
              <a:rPr lang="en-US" altLang="zh-CN" dirty="0"/>
              <a:t>are activated.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EEB5C9-0C9A-BA48-AA67-1BF4CE6D5A34}"/>
              </a:ext>
            </a:extLst>
          </p:cNvPr>
          <p:cNvSpPr/>
          <p:nvPr/>
        </p:nvSpPr>
        <p:spPr>
          <a:xfrm>
            <a:off x="8715978" y="5250562"/>
            <a:ext cx="28679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Strong </a:t>
            </a:r>
            <a:r>
              <a:rPr lang="en-US" altLang="zh-CN" sz="1400" b="1" dirty="0"/>
              <a:t>activations</a:t>
            </a:r>
            <a:r>
              <a:rPr lang="en-US" altLang="zh-CN" sz="1400" dirty="0"/>
              <a:t> indicate the presence of </a:t>
            </a:r>
            <a:r>
              <a:rPr lang="en-US" altLang="zh-CN" sz="1400" b="1" dirty="0"/>
              <a:t>semantic information </a:t>
            </a:r>
            <a:r>
              <a:rPr lang="en-US" altLang="zh-CN" sz="1400" dirty="0"/>
              <a:t>about the image content[27]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9D56B9-A253-2E44-B4BA-B3321DC7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772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82EFC-19BF-9E40-BEC4-EF12318A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基础知识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FC301-71C3-454D-AD14-64DD93F7C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Non-local means</a:t>
            </a:r>
          </a:p>
          <a:p>
            <a:r>
              <a:rPr kumimoji="1" lang="en-US" altLang="zh-CN" dirty="0"/>
              <a:t>Non-local neural network</a:t>
            </a:r>
          </a:p>
          <a:p>
            <a:r>
              <a:rPr kumimoji="1" lang="en-US" altLang="zh-CN" dirty="0"/>
              <a:t>Embedded Gaussian(</a:t>
            </a:r>
            <a:r>
              <a:rPr kumimoji="1" lang="en-US" altLang="zh-CN" dirty="0" err="1"/>
              <a:t>Softmax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ResNet-50 Feature Map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0B7423-AD61-734A-9B94-80D7236F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40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C4DC-F796-E240-B427-A4798921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解决思路：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Denoising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05836A-2638-A248-97CE-E1B1DF3A3EAE}"/>
              </a:ext>
            </a:extLst>
          </p:cNvPr>
          <p:cNvSpPr/>
          <p:nvPr/>
        </p:nvSpPr>
        <p:spPr>
          <a:xfrm>
            <a:off x="863221" y="6303624"/>
            <a:ext cx="10465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Cihang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Wu,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Yuxin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van der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Laurens. Feature Denoising for Improving Adversarial Robustness. CVPR 2018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200E07-D1C8-6141-8520-DDD3AE597DF8}"/>
              </a:ext>
            </a:extLst>
          </p:cNvPr>
          <p:cNvSpPr txBox="1"/>
          <p:nvPr/>
        </p:nvSpPr>
        <p:spPr>
          <a:xfrm>
            <a:off x="4004441" y="1514298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Pixel Space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32CFB9-CEC3-E145-870D-E292F8FF8F28}"/>
              </a:ext>
            </a:extLst>
          </p:cNvPr>
          <p:cNvSpPr txBox="1"/>
          <p:nvPr/>
        </p:nvSpPr>
        <p:spPr>
          <a:xfrm>
            <a:off x="5361383" y="1514298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Feature Map</a:t>
            </a:r>
            <a:endParaRPr kumimoji="1"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74EFEA5C-A334-4741-8D5D-EFDE0D1D6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3175" y="1825625"/>
            <a:ext cx="4425649" cy="43513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86E9768-ED93-6E43-95F4-7120E9E8049A}"/>
              </a:ext>
            </a:extLst>
          </p:cNvPr>
          <p:cNvSpPr txBox="1"/>
          <p:nvPr/>
        </p:nvSpPr>
        <p:spPr>
          <a:xfrm>
            <a:off x="6799597" y="1514298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Feature Map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19CB53-5207-AE4E-B61D-3B7C5BF6E90A}"/>
              </a:ext>
            </a:extLst>
          </p:cNvPr>
          <p:cNvSpPr txBox="1"/>
          <p:nvPr/>
        </p:nvSpPr>
        <p:spPr>
          <a:xfrm>
            <a:off x="5350442" y="6086405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Before</a:t>
            </a:r>
            <a:r>
              <a:rPr kumimoji="1" lang="en-US" altLang="zh-CN" sz="1400" dirty="0"/>
              <a:t> denoising</a:t>
            </a:r>
            <a:endParaRPr kumimoji="1"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DEDA18-22AD-1E4C-9BD7-A94B7921E23B}"/>
              </a:ext>
            </a:extLst>
          </p:cNvPr>
          <p:cNvSpPr txBox="1"/>
          <p:nvPr/>
        </p:nvSpPr>
        <p:spPr>
          <a:xfrm>
            <a:off x="6799597" y="6086405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After</a:t>
            </a:r>
            <a:r>
              <a:rPr kumimoji="1" lang="en-US" altLang="zh-CN" sz="1400" dirty="0"/>
              <a:t> denoising</a:t>
            </a:r>
            <a:endParaRPr kumimoji="1"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5C5010-B79E-7C4B-928E-66F0EA36C014}"/>
              </a:ext>
            </a:extLst>
          </p:cNvPr>
          <p:cNvSpPr/>
          <p:nvPr/>
        </p:nvSpPr>
        <p:spPr>
          <a:xfrm>
            <a:off x="8755117" y="3591175"/>
            <a:ext cx="3142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Make the responses focus on </a:t>
            </a:r>
            <a:r>
              <a:rPr kumimoji="1" lang="en-US" altLang="zh-CN" b="1" dirty="0"/>
              <a:t>visually meaningful content</a:t>
            </a:r>
            <a:r>
              <a:rPr kumimoji="1" lang="en-US" altLang="zh-CN" dirty="0"/>
              <a:t>.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A9A248-5741-1640-8BB0-6ABEF8F5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840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348BF-70B3-F346-8F79-662EBA94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 A Denoising Block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706DB6-29AE-4B4B-8AB9-9632668DD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启发源</a:t>
            </a:r>
            <a:r>
              <a:rPr kumimoji="1" lang="en-US" altLang="zh-CN" dirty="0"/>
              <a:t>1:	self-attention transformer [23]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启发源</a:t>
            </a:r>
            <a:r>
              <a:rPr kumimoji="1" lang="en-US" altLang="zh-CN" dirty="0"/>
              <a:t>2:	non-local network [24]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037E27-B0E5-7B40-BC2E-6348D7375BA8}"/>
              </a:ext>
            </a:extLst>
          </p:cNvPr>
          <p:cNvSpPr/>
          <p:nvPr/>
        </p:nvSpPr>
        <p:spPr>
          <a:xfrm>
            <a:off x="678603" y="5761464"/>
            <a:ext cx="10834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[23] A. Vaswani, N.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N. Parmar, J.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Uszkoreit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 Jones, A. N. Gomez, L. Kaiser, and I.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Polosukhin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is all you need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 NIPS, 2017. 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[24]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X.Wang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R.Girshick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A.Gupta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K.He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Non-local neural networks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 CVPR, 2018.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34C611-84EA-2D40-8DE3-4CBF1FC4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1243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0E40340F-2262-564E-97C2-D6F969454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075" y="1232974"/>
            <a:ext cx="3450897" cy="43920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C348BF-70B3-F346-8F79-662EBA94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 A Denoising Block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E4E44A-0E11-0841-9548-02A47EDF43C9}"/>
              </a:ext>
            </a:extLst>
          </p:cNvPr>
          <p:cNvSpPr/>
          <p:nvPr/>
        </p:nvSpPr>
        <p:spPr>
          <a:xfrm>
            <a:off x="863221" y="6303624"/>
            <a:ext cx="10465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Cihang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Wu,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Yuxin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van der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Laurens. Feature Denoising for Improving Adversarial Robustness. CVPR 2018</a:t>
            </a:r>
          </a:p>
        </p:txBody>
      </p:sp>
      <p:sp>
        <p:nvSpPr>
          <p:cNvPr id="8" name="线形标注 2 7">
            <a:extLst>
              <a:ext uri="{FF2B5EF4-FFF2-40B4-BE49-F238E27FC236}">
                <a16:creationId xmlns:a16="http://schemas.microsoft.com/office/drawing/2014/main" id="{7F26C511-A7B9-EB47-A1BC-CDA6DFC76C3E}"/>
              </a:ext>
            </a:extLst>
          </p:cNvPr>
          <p:cNvSpPr/>
          <p:nvPr/>
        </p:nvSpPr>
        <p:spPr>
          <a:xfrm>
            <a:off x="8698189" y="3151588"/>
            <a:ext cx="2467848" cy="1297312"/>
          </a:xfrm>
          <a:prstGeom prst="borderCallout2">
            <a:avLst>
              <a:gd name="adj1" fmla="val 59258"/>
              <a:gd name="adj2" fmla="val -1828"/>
              <a:gd name="adj3" fmla="val 63309"/>
              <a:gd name="adj4" fmla="val -17071"/>
              <a:gd name="adj5" fmla="val 119960"/>
              <a:gd name="adj6" fmla="val -53113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chemeClr val="tx1"/>
                </a:solidFill>
              </a:rPr>
              <a:t>Denoising operation: </a:t>
            </a:r>
          </a:p>
          <a:p>
            <a:r>
              <a:rPr kumimoji="1" lang="en-US" altLang="zh-CN" sz="1600" b="1" dirty="0">
                <a:solidFill>
                  <a:schemeClr val="tx1"/>
                </a:solidFill>
              </a:rPr>
              <a:t>non-local means</a:t>
            </a:r>
            <a:r>
              <a:rPr kumimoji="1" lang="en-US" altLang="zh-CN" sz="1600" dirty="0">
                <a:solidFill>
                  <a:schemeClr val="tx1"/>
                </a:solidFill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filters, </a:t>
            </a:r>
          </a:p>
          <a:p>
            <a:r>
              <a:rPr kumimoji="1" lang="en-US" altLang="zh-CN" sz="1600" dirty="0">
                <a:solidFill>
                  <a:schemeClr val="tx1"/>
                </a:solidFill>
              </a:rPr>
              <a:t>bilateral filters, </a:t>
            </a:r>
          </a:p>
          <a:p>
            <a:r>
              <a:rPr kumimoji="1" lang="en-US" altLang="zh-CN" sz="1600" dirty="0">
                <a:solidFill>
                  <a:schemeClr val="tx1"/>
                </a:solidFill>
              </a:rPr>
              <a:t>mean filters, </a:t>
            </a:r>
          </a:p>
          <a:p>
            <a:r>
              <a:rPr kumimoji="1" lang="en-US" altLang="zh-CN" sz="1600" dirty="0">
                <a:solidFill>
                  <a:schemeClr val="tx1"/>
                </a:solidFill>
              </a:rPr>
              <a:t>median filters 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5282B5-D8A1-C142-9ABB-C70970D23496}"/>
              </a:ext>
            </a:extLst>
          </p:cNvPr>
          <p:cNvSpPr/>
          <p:nvPr/>
        </p:nvSpPr>
        <p:spPr>
          <a:xfrm>
            <a:off x="3552497" y="1490994"/>
            <a:ext cx="5034455" cy="441880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线形标注 2 9">
            <a:extLst>
              <a:ext uri="{FF2B5EF4-FFF2-40B4-BE49-F238E27FC236}">
                <a16:creationId xmlns:a16="http://schemas.microsoft.com/office/drawing/2014/main" id="{CA26606F-3DD4-4347-A3C3-4C1E06CCA1ED}"/>
              </a:ext>
            </a:extLst>
          </p:cNvPr>
          <p:cNvSpPr/>
          <p:nvPr/>
        </p:nvSpPr>
        <p:spPr>
          <a:xfrm>
            <a:off x="1056290" y="4288221"/>
            <a:ext cx="1860331" cy="535311"/>
          </a:xfrm>
          <a:prstGeom prst="borderCallout2">
            <a:avLst>
              <a:gd name="adj1" fmla="val 79616"/>
              <a:gd name="adj2" fmla="val 100707"/>
              <a:gd name="adj3" fmla="val 87470"/>
              <a:gd name="adj4" fmla="val 120056"/>
              <a:gd name="adj5" fmla="val 187109"/>
              <a:gd name="adj6" fmla="val 13412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Denoising block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线形标注 2 12">
            <a:extLst>
              <a:ext uri="{FF2B5EF4-FFF2-40B4-BE49-F238E27FC236}">
                <a16:creationId xmlns:a16="http://schemas.microsoft.com/office/drawing/2014/main" id="{DD0F4225-90BD-8B42-9EEA-89B907610ADD}"/>
              </a:ext>
            </a:extLst>
          </p:cNvPr>
          <p:cNvSpPr/>
          <p:nvPr/>
        </p:nvSpPr>
        <p:spPr>
          <a:xfrm>
            <a:off x="451946" y="2386953"/>
            <a:ext cx="2275054" cy="735769"/>
          </a:xfrm>
          <a:prstGeom prst="borderCallout2">
            <a:avLst>
              <a:gd name="adj1" fmla="val 69617"/>
              <a:gd name="adj2" fmla="val 100707"/>
              <a:gd name="adj3" fmla="val 84449"/>
              <a:gd name="adj4" fmla="val 113947"/>
              <a:gd name="adj5" fmla="val 85024"/>
              <a:gd name="adj6" fmla="val 183623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Residual Connection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(shortcut connection)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5BDB64-9BDF-BB49-9B7A-E1EC7F6616C6}"/>
              </a:ext>
            </a:extLst>
          </p:cNvPr>
          <p:cNvSpPr txBox="1"/>
          <p:nvPr/>
        </p:nvSpPr>
        <p:spPr>
          <a:xfrm>
            <a:off x="4140811" y="5505063"/>
            <a:ext cx="4057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Input </a:t>
            </a:r>
            <a:r>
              <a:rPr lang="en-US" altLang="zh-CN" sz="1600" b="1" dirty="0">
                <a:solidFill>
                  <a:srgbClr val="C00000"/>
                </a:solidFill>
              </a:rPr>
              <a:t>features</a:t>
            </a:r>
            <a:r>
              <a:rPr lang="en-US" altLang="zh-CN" sz="1600" dirty="0">
                <a:solidFill>
                  <a:srgbClr val="C00000"/>
                </a:solidFill>
              </a:rPr>
              <a:t>: any feature layer in the CNN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8448F1-31EF-7C4F-97BB-24C6D3F0FBE8}"/>
              </a:ext>
            </a:extLst>
          </p:cNvPr>
          <p:cNvSpPr/>
          <p:nvPr/>
        </p:nvSpPr>
        <p:spPr>
          <a:xfrm>
            <a:off x="6169572" y="333106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denoised</a:t>
            </a:r>
            <a:r>
              <a:rPr lang="en-US" altLang="zh-CN" dirty="0">
                <a:solidFill>
                  <a:srgbClr val="C00000"/>
                </a:solidFill>
                <a:latin typeface="NimbusRomNo9L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representation</a:t>
            </a:r>
            <a:r>
              <a:rPr lang="en-US" altLang="zh-CN" dirty="0">
                <a:solidFill>
                  <a:srgbClr val="C00000"/>
                </a:solidFill>
                <a:latin typeface="NimbusRomNo9L"/>
              </a:rPr>
              <a:t> 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6" name="线形标注 2 15">
            <a:extLst>
              <a:ext uri="{FF2B5EF4-FFF2-40B4-BE49-F238E27FC236}">
                <a16:creationId xmlns:a16="http://schemas.microsoft.com/office/drawing/2014/main" id="{11064284-061D-E54A-A44D-8C57CE7540B0}"/>
              </a:ext>
            </a:extLst>
          </p:cNvPr>
          <p:cNvSpPr/>
          <p:nvPr/>
        </p:nvSpPr>
        <p:spPr>
          <a:xfrm>
            <a:off x="8698189" y="1201319"/>
            <a:ext cx="2831660" cy="883193"/>
          </a:xfrm>
          <a:prstGeom prst="borderCallout2">
            <a:avLst>
              <a:gd name="adj1" fmla="val 57638"/>
              <a:gd name="adj2" fmla="val -1828"/>
              <a:gd name="adj3" fmla="val 63309"/>
              <a:gd name="adj4" fmla="val -17071"/>
              <a:gd name="adj5" fmla="val 180525"/>
              <a:gd name="adj6" fmla="val -6246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chemeClr val="tx1"/>
                </a:solidFill>
              </a:rPr>
              <a:t>Adjust the </a:t>
            </a:r>
            <a:r>
              <a:rPr kumimoji="1" lang="en-US" altLang="zh-CN" sz="1600" b="1" dirty="0">
                <a:solidFill>
                  <a:schemeClr val="tx1"/>
                </a:solidFill>
              </a:rPr>
              <a:t>tradeoff</a:t>
            </a:r>
            <a:r>
              <a:rPr kumimoji="1" lang="en-US" altLang="zh-CN" sz="1600" dirty="0">
                <a:solidFill>
                  <a:schemeClr val="tx1"/>
                </a:solidFill>
              </a:rPr>
              <a:t> between removing noise and retaining signal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8BF6ACD-1FFD-4D40-ACE5-A729EE71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9941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348BF-70B3-F346-8F79-662EBA94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Denoising Block-Non-local Means Filter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E41778D-A91F-8C43-AAD1-4C709DFAB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3221" y="1886050"/>
            <a:ext cx="4787900" cy="4216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0E4E44A-0E11-0841-9548-02A47EDF43C9}"/>
              </a:ext>
            </a:extLst>
          </p:cNvPr>
          <p:cNvSpPr/>
          <p:nvPr/>
        </p:nvSpPr>
        <p:spPr>
          <a:xfrm>
            <a:off x="863221" y="6303624"/>
            <a:ext cx="10465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Cihang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Wu,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Yuxin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van der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Laurens. Feature Denoising for Improving Adversarial Robustness. CVPR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788CECA-47A8-104B-A874-7A6C0024AF33}"/>
                  </a:ext>
                </a:extLst>
              </p:cNvPr>
              <p:cNvSpPr txBox="1"/>
              <p:nvPr/>
            </p:nvSpPr>
            <p:spPr>
              <a:xfrm>
                <a:off x="2279708" y="6018549"/>
                <a:ext cx="1625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C00000"/>
                    </a:solidFill>
                  </a:rPr>
                  <a:t>Feature tensor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788CECA-47A8-104B-A874-7A6C0024A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08" y="6018549"/>
                <a:ext cx="1625573" cy="338554"/>
              </a:xfrm>
              <a:prstGeom prst="rect">
                <a:avLst/>
              </a:prstGeom>
              <a:blipFill>
                <a:blip r:embed="rId4"/>
                <a:stretch>
                  <a:fillRect l="-2344"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AF0A2C51-2D3D-CB4C-A8F0-872FEEB59713}"/>
              </a:ext>
            </a:extLst>
          </p:cNvPr>
          <p:cNvSpPr txBox="1"/>
          <p:nvPr/>
        </p:nvSpPr>
        <p:spPr>
          <a:xfrm>
            <a:off x="4511065" y="5328103"/>
            <a:ext cx="1140056" cy="1029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Height: H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Width: W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Channel:256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7AAA61C-D972-0349-B5E8-50507FAD48D4}"/>
                  </a:ext>
                </a:extLst>
              </p:cNvPr>
              <p:cNvSpPr txBox="1"/>
              <p:nvPr/>
            </p:nvSpPr>
            <p:spPr>
              <a:xfrm>
                <a:off x="6095998" y="1916783"/>
                <a:ext cx="5232779" cy="4205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Input feature map: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Output feature map(denoised):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Spatial locations: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CN" dirty="0"/>
                  <a:t> (\script)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Feature-dependent </a:t>
                </a:r>
                <a:r>
                  <a:rPr lang="en-US" altLang="zh-CN" b="1" dirty="0"/>
                  <a:t>weighting function</a:t>
                </a:r>
                <a:r>
                  <a:rPr lang="en-US" altLang="zh-CN" dirty="0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Normalization function: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Form 1: Gaussian (</a:t>
                </a:r>
                <a:r>
                  <a:rPr lang="en-US" altLang="zh-CN" dirty="0" err="1"/>
                  <a:t>softmax</a:t>
                </a:r>
                <a:r>
                  <a:rPr lang="en-US" altLang="zh-CN" dirty="0"/>
                  <a:t>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Form 2:</a:t>
                </a:r>
                <a:r>
                  <a:rPr kumimoji="1" lang="en-US" altLang="zh-CN" dirty="0"/>
                  <a:t> Dot product sets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7AAA61C-D972-0349-B5E8-50507FAD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1916783"/>
                <a:ext cx="5232779" cy="4205062"/>
              </a:xfrm>
              <a:prstGeom prst="rect">
                <a:avLst/>
              </a:prstGeom>
              <a:blipFill>
                <a:blip r:embed="rId5"/>
                <a:stretch>
                  <a:fillRect l="-971"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D29AB53-210C-4149-BD78-0327C210E309}"/>
                  </a:ext>
                </a:extLst>
              </p:cNvPr>
              <p:cNvSpPr/>
              <p:nvPr/>
            </p:nvSpPr>
            <p:spPr>
              <a:xfrm>
                <a:off x="3385494" y="3059668"/>
                <a:ext cx="381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D29AB53-210C-4149-BD78-0327C210E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494" y="3059668"/>
                <a:ext cx="38100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A42B3BE5-2C90-964C-BEA3-1BB067C13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9504" y="4456270"/>
            <a:ext cx="965483" cy="3590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1F968FD-869A-754A-A4A3-40E4F2446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2387" y="4980854"/>
            <a:ext cx="473364" cy="2725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2246073-53B4-5746-90FC-D2C74AF710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1010" y="3397973"/>
            <a:ext cx="4702753" cy="8765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05A662-F18A-E54D-9B50-446D8B261757}"/>
              </a:ext>
            </a:extLst>
          </p:cNvPr>
          <p:cNvSpPr txBox="1"/>
          <p:nvPr/>
        </p:nvSpPr>
        <p:spPr>
          <a:xfrm>
            <a:off x="598207" y="3813800"/>
            <a:ext cx="2023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Weight matrix(</a:t>
            </a:r>
            <a:r>
              <a:rPr kumimoji="1" lang="zh-CN" altLang="en-US" sz="1200" dirty="0">
                <a:solidFill>
                  <a:srgbClr val="FF0000"/>
                </a:solidFill>
              </a:rPr>
              <a:t>没有</a:t>
            </a:r>
            <a:r>
              <a:rPr kumimoji="1" lang="en-US" altLang="zh-CN" sz="1200" dirty="0">
                <a:solidFill>
                  <a:srgbClr val="FF0000"/>
                </a:solidFill>
              </a:rPr>
              <a:t>channel)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316FE9-9BC3-C54E-9234-529BFA0D4373}"/>
              </a:ext>
            </a:extLst>
          </p:cNvPr>
          <p:cNvSpPr txBox="1"/>
          <p:nvPr/>
        </p:nvSpPr>
        <p:spPr>
          <a:xfrm>
            <a:off x="3766496" y="2433817"/>
            <a:ext cx="2050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256</a:t>
            </a:r>
            <a:r>
              <a:rPr kumimoji="1" lang="zh-CN" altLang="en-US" sz="1200" dirty="0">
                <a:solidFill>
                  <a:srgbClr val="FF0000"/>
                </a:solidFill>
              </a:rPr>
              <a:t>个</a:t>
            </a:r>
            <a:r>
              <a:rPr kumimoji="1" lang="en-US" altLang="zh-CN" sz="1200" dirty="0">
                <a:solidFill>
                  <a:srgbClr val="FF0000"/>
                </a:solidFill>
              </a:rPr>
              <a:t>1x1x256</a:t>
            </a:r>
            <a:r>
              <a:rPr kumimoji="1" lang="zh-CN" altLang="en-US" sz="1200" dirty="0">
                <a:solidFill>
                  <a:srgbClr val="FF0000"/>
                </a:solidFill>
              </a:rPr>
              <a:t>通道的卷积核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5E8B1A-E836-1F4E-B271-427D2D17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7586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348BF-70B3-F346-8F79-662EBA94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Denoising Block-Non-local Means Filter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E41778D-A91F-8C43-AAD1-4C709DFAB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221" y="1886050"/>
            <a:ext cx="4787900" cy="4216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0E4E44A-0E11-0841-9548-02A47EDF43C9}"/>
              </a:ext>
            </a:extLst>
          </p:cNvPr>
          <p:cNvSpPr/>
          <p:nvPr/>
        </p:nvSpPr>
        <p:spPr>
          <a:xfrm>
            <a:off x="863221" y="6303624"/>
            <a:ext cx="10465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Cihang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Wu,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Yuxin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van der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Laurens. Feature Denoising for Improving Adversarial Robustness. CVPR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788CECA-47A8-104B-A874-7A6C0024AF33}"/>
                  </a:ext>
                </a:extLst>
              </p:cNvPr>
              <p:cNvSpPr txBox="1"/>
              <p:nvPr/>
            </p:nvSpPr>
            <p:spPr>
              <a:xfrm>
                <a:off x="2279708" y="6018549"/>
                <a:ext cx="1625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C00000"/>
                    </a:solidFill>
                  </a:rPr>
                  <a:t>Feature tensor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788CECA-47A8-104B-A874-7A6C0024A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08" y="6018549"/>
                <a:ext cx="1625573" cy="338554"/>
              </a:xfrm>
              <a:prstGeom prst="rect">
                <a:avLst/>
              </a:prstGeom>
              <a:blipFill>
                <a:blip r:embed="rId3"/>
                <a:stretch>
                  <a:fillRect l="-2344"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AF0A2C51-2D3D-CB4C-A8F0-872FEEB59713}"/>
              </a:ext>
            </a:extLst>
          </p:cNvPr>
          <p:cNvSpPr txBox="1"/>
          <p:nvPr/>
        </p:nvSpPr>
        <p:spPr>
          <a:xfrm>
            <a:off x="4511065" y="5328103"/>
            <a:ext cx="1140056" cy="1029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Height: H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Width: W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Channel:256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AAA61C-D972-0349-B5E8-50507FAD48D4}"/>
              </a:ext>
            </a:extLst>
          </p:cNvPr>
          <p:cNvSpPr txBox="1"/>
          <p:nvPr/>
        </p:nvSpPr>
        <p:spPr>
          <a:xfrm>
            <a:off x="6095998" y="2324560"/>
            <a:ext cx="5232779" cy="420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Feature-dependent weighting function: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Normalization function: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Form 1: </a:t>
            </a:r>
            <a:r>
              <a:rPr lang="en-US" altLang="zh-CN" b="1" dirty="0"/>
              <a:t>Gaussian</a:t>
            </a:r>
            <a:r>
              <a:rPr lang="en-US" altLang="zh-CN" dirty="0"/>
              <a:t> (</a:t>
            </a:r>
            <a:r>
              <a:rPr lang="en-US" altLang="zh-CN" dirty="0" err="1"/>
              <a:t>softmax</a:t>
            </a:r>
            <a:r>
              <a:rPr lang="en-US" altLang="zh-CN" dirty="0"/>
              <a:t>) 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Form 2:</a:t>
            </a:r>
            <a:r>
              <a:rPr kumimoji="1" lang="en-US" altLang="zh-CN" dirty="0"/>
              <a:t> </a:t>
            </a:r>
            <a:r>
              <a:rPr kumimoji="1" lang="en-US" altLang="zh-CN" b="1" dirty="0"/>
              <a:t>Dot product 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D29AB53-210C-4149-BD78-0327C210E309}"/>
                  </a:ext>
                </a:extLst>
              </p:cNvPr>
              <p:cNvSpPr/>
              <p:nvPr/>
            </p:nvSpPr>
            <p:spPr>
              <a:xfrm>
                <a:off x="3385494" y="3059668"/>
                <a:ext cx="381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D29AB53-210C-4149-BD78-0327C210E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494" y="3059668"/>
                <a:ext cx="38100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A42B3BE5-2C90-964C-BEA3-1BB067C13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902" y="2428787"/>
            <a:ext cx="965483" cy="3590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1F968FD-869A-754A-A4A3-40E4F2446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260" y="2911944"/>
            <a:ext cx="473364" cy="2725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18BF11-72FB-DE4E-870C-EA5458A7D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326" y="3644346"/>
            <a:ext cx="3436399" cy="6151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F51D89-4E13-8146-AE43-F60D054F8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2476" y="4330268"/>
            <a:ext cx="2684168" cy="466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C2CB16-CBC1-434E-BC6A-AD11147B1B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044" y="5371542"/>
            <a:ext cx="2487362" cy="4145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73C4F6-E4DE-C841-B8F5-86DEA33BD3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748" y="5908857"/>
            <a:ext cx="1259736" cy="3385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1C0095-DF68-6443-BA22-97C1B71D42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1010" y="1473006"/>
            <a:ext cx="4702753" cy="8765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5339FD-2A87-C247-81F2-7C119ED9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876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348BF-70B3-F346-8F79-662EBA94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Denoising Block-Non-local Means Filter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E41778D-A91F-8C43-AAD1-4C709DFAB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221" y="1886050"/>
            <a:ext cx="4787900" cy="4216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0E4E44A-0E11-0841-9548-02A47EDF43C9}"/>
              </a:ext>
            </a:extLst>
          </p:cNvPr>
          <p:cNvSpPr/>
          <p:nvPr/>
        </p:nvSpPr>
        <p:spPr>
          <a:xfrm>
            <a:off x="863221" y="6303624"/>
            <a:ext cx="10465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Cihang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Wu,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Yuxin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van der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Laurens. Feature Denoising for Improving Adversarial Robustness. CVPR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788CECA-47A8-104B-A874-7A6C0024AF33}"/>
                  </a:ext>
                </a:extLst>
              </p:cNvPr>
              <p:cNvSpPr txBox="1"/>
              <p:nvPr/>
            </p:nvSpPr>
            <p:spPr>
              <a:xfrm>
                <a:off x="2279708" y="6018549"/>
                <a:ext cx="16255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C00000"/>
                    </a:solidFill>
                  </a:rPr>
                  <a:t>Feature tensor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788CECA-47A8-104B-A874-7A6C0024A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708" y="6018549"/>
                <a:ext cx="1625573" cy="338554"/>
              </a:xfrm>
              <a:prstGeom prst="rect">
                <a:avLst/>
              </a:prstGeom>
              <a:blipFill>
                <a:blip r:embed="rId3"/>
                <a:stretch>
                  <a:fillRect l="-2344"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AF0A2C51-2D3D-CB4C-A8F0-872FEEB59713}"/>
              </a:ext>
            </a:extLst>
          </p:cNvPr>
          <p:cNvSpPr txBox="1"/>
          <p:nvPr/>
        </p:nvSpPr>
        <p:spPr>
          <a:xfrm>
            <a:off x="4511065" y="5328103"/>
            <a:ext cx="1140056" cy="1029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Height: H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Width: W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Channel:256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7AAA61C-D972-0349-B5E8-50507FAD48D4}"/>
                  </a:ext>
                </a:extLst>
              </p:cNvPr>
              <p:cNvSpPr txBox="1"/>
              <p:nvPr/>
            </p:nvSpPr>
            <p:spPr>
              <a:xfrm>
                <a:off x="6095998" y="1885180"/>
                <a:ext cx="5232779" cy="43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Form 1: Gaussian (</a:t>
                </a:r>
                <a:r>
                  <a:rPr lang="en-US" altLang="zh-CN" dirty="0" err="1"/>
                  <a:t>softmax</a:t>
                </a:r>
                <a:r>
                  <a:rPr lang="en-US" altLang="zh-CN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Form 2:</a:t>
                </a:r>
                <a:r>
                  <a:rPr kumimoji="1" lang="en-US" altLang="zh-CN" dirty="0"/>
                  <a:t> Dot product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7AAA61C-D972-0349-B5E8-50507FAD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1885180"/>
                <a:ext cx="5232779" cy="4304576"/>
              </a:xfrm>
              <a:prstGeom prst="rect">
                <a:avLst/>
              </a:prstGeom>
              <a:blipFill>
                <a:blip r:embed="rId4"/>
                <a:stretch>
                  <a:fillRect l="-1456" t="-4118" b="-29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D29AB53-210C-4149-BD78-0327C210E309}"/>
                  </a:ext>
                </a:extLst>
              </p:cNvPr>
              <p:cNvSpPr/>
              <p:nvPr/>
            </p:nvSpPr>
            <p:spPr>
              <a:xfrm>
                <a:off x="3385494" y="3059668"/>
                <a:ext cx="381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D29AB53-210C-4149-BD78-0327C210E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494" y="3059668"/>
                <a:ext cx="38100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3CD7A0-F003-0B4B-A333-667AB36D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2150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82EFC-19BF-9E40-BEC4-EF12318A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FC301-71C3-454D-AD14-64DD93F7C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74E693-301B-B44E-B136-5281FFC9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0987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B1263-9255-A342-AD7E-10B1B9A4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15827D-96E5-0341-991E-18A408BCFC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b="1" dirty="0"/>
                  <a:t>Training</a:t>
                </a:r>
                <a:r>
                  <a:rPr kumimoji="1" lang="zh-CN" altLang="en-US" dirty="0"/>
                  <a:t>：</a:t>
                </a:r>
                <a:r>
                  <a:rPr kumimoji="1" lang="en-US" altLang="zh-CN" dirty="0"/>
                  <a:t>Adversarial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Training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b="1" dirty="0"/>
                  <a:t>Attacker</a:t>
                </a:r>
                <a:r>
                  <a:rPr kumimoji="1" lang="zh-CN" altLang="en-US" dirty="0"/>
                  <a:t>：</a:t>
                </a:r>
                <a:r>
                  <a:rPr kumimoji="1" lang="en-US" altLang="zh-CN" dirty="0"/>
                  <a:t>PGD (</a:t>
                </a:r>
                <a:r>
                  <a:rPr lang="en-US" altLang="zh-CN" dirty="0"/>
                  <a:t>Projected Gradient Descent</a:t>
                </a:r>
                <a:r>
                  <a:rPr kumimoji="1" lang="en-US" altLang="zh-CN" dirty="0"/>
                  <a:t>) white box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b="1" dirty="0"/>
                  <a:t>Training  Batches</a:t>
                </a:r>
                <a:r>
                  <a:rPr kumimoji="1" lang="en-US" altLang="zh-CN" dirty="0"/>
                  <a:t>: 20%</a:t>
                </a:r>
                <a:r>
                  <a:rPr lang="en-US" altLang="zh-CN" dirty="0"/>
                  <a:t> clean images </a:t>
                </a:r>
                <a:r>
                  <a:rPr kumimoji="1" lang="en-US" altLang="zh-CN" dirty="0"/>
                  <a:t>+80%</a:t>
                </a:r>
                <a:r>
                  <a:rPr lang="en-US" altLang="zh-CN" dirty="0"/>
                  <a:t> random points within the allowed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kumimoji="1"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1" dirty="0"/>
                  <a:t>Hyper-parameters</a:t>
                </a:r>
                <a:r>
                  <a:rPr lang="en-US" altLang="zh-CN" dirty="0"/>
                  <a:t> </a:t>
                </a:r>
                <a:r>
                  <a:rPr kumimoji="1" lang="en-US" altLang="zh-CN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	maximum perturbation for each pixel: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</m:t>
                    </m:r>
                  </m:oMath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	attack step size: 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 = 1 </m:t>
                    </m:r>
                  </m:oMath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	number of attack iterations: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30 </m:t>
                    </m:r>
                  </m:oMath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15827D-96E5-0341-991E-18A408BCF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326B97-810D-364D-A8E6-B011EC820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14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B1263-9255-A342-AD7E-10B1B9A4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实验条件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5827D-96E5-0341-991E-18A408BCF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b="1" dirty="0"/>
              <a:t>Training</a:t>
            </a:r>
            <a:r>
              <a:rPr kumimoji="1" lang="zh-CN" altLang="en-US" dirty="0"/>
              <a:t>：</a:t>
            </a:r>
            <a:r>
              <a:rPr lang="en-US" altLang="zh-CN" dirty="0"/>
              <a:t> 		Distributed </a:t>
            </a:r>
            <a:r>
              <a:rPr kumimoji="1" lang="en-US" altLang="zh-CN" dirty="0"/>
              <a:t>Adversarial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b="1" dirty="0"/>
              <a:t>Attacker</a:t>
            </a:r>
            <a:r>
              <a:rPr kumimoji="1" lang="zh-CN" altLang="en-US" dirty="0"/>
              <a:t>：</a:t>
            </a:r>
            <a:r>
              <a:rPr kumimoji="1" lang="en-US" altLang="zh-CN" dirty="0"/>
              <a:t>		PGD (</a:t>
            </a:r>
            <a:r>
              <a:rPr lang="en-US" altLang="zh-CN" dirty="0"/>
              <a:t>Projected Gradient Descent</a:t>
            </a:r>
            <a:r>
              <a:rPr kumimoji="1" lang="en-US" altLang="zh-CN" dirty="0"/>
              <a:t>) +SGD (one-step) white box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Mini-batch</a:t>
            </a:r>
            <a:r>
              <a:rPr lang="en-US" altLang="zh-CN" dirty="0"/>
              <a:t>: 		100% perturbed images (32</a:t>
            </a:r>
            <a:r>
              <a:rPr lang="zh-CN" altLang="en-US" dirty="0"/>
              <a:t>张</a:t>
            </a:r>
            <a:r>
              <a:rPr lang="en-US" altLang="zh-CN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Mini-batch</a:t>
            </a:r>
            <a:r>
              <a:rPr lang="zh-CN" altLang="en-US" b="1" dirty="0"/>
              <a:t> </a:t>
            </a:r>
            <a:r>
              <a:rPr lang="en-US" altLang="zh-CN" b="1" dirty="0"/>
              <a:t>number</a:t>
            </a:r>
            <a:r>
              <a:rPr lang="en-US" altLang="zh-CN" dirty="0"/>
              <a:t>: 	128</a:t>
            </a:r>
            <a:r>
              <a:rPr lang="zh-CN" altLang="en-US" dirty="0"/>
              <a:t>（</a:t>
            </a:r>
            <a:r>
              <a:rPr lang="en-US" altLang="zh-CN" dirty="0"/>
              <a:t>=GPU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Training Data set</a:t>
            </a:r>
            <a:r>
              <a:rPr lang="en-US" altLang="zh-CN" dirty="0"/>
              <a:t>: 	ImageNet (1.28 million images in 1000 classes 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Epochs</a:t>
            </a:r>
            <a:r>
              <a:rPr lang="en-US" altLang="zh-CN" dirty="0"/>
              <a:t>: 		110</a:t>
            </a:r>
            <a:r>
              <a:rPr lang="zh-CN" altLang="en-US" dirty="0"/>
              <a:t> </a:t>
            </a:r>
            <a:r>
              <a:rPr lang="en-US" altLang="zh-CN" dirty="0"/>
              <a:t>(35/70/95epoch</a:t>
            </a:r>
            <a:r>
              <a:rPr lang="zh-CN" altLang="en-US" dirty="0"/>
              <a:t>时降低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rate)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Model</a:t>
            </a:r>
            <a:r>
              <a:rPr lang="zh-CN" altLang="en-US" dirty="0"/>
              <a:t>：</a:t>
            </a:r>
            <a:r>
              <a:rPr lang="en-US" altLang="zh-CN" dirty="0"/>
              <a:t>		ResNet-110 / ResNet-152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Training time</a:t>
            </a:r>
            <a:r>
              <a:rPr lang="en-US" altLang="zh-CN" dirty="0"/>
              <a:t>: 		38 hours(ResNet-110) / 52 hours (ResNet-152)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9D55B3-D30A-5149-B900-37A182D8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269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B1263-9255-A342-AD7E-10B1B9A4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对比方案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5827D-96E5-0341-991E-18A408BCF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ALP(previous state-of-the-art ) [10]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CAAD 2017 winner [15]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00BE86-3C31-344E-8DEE-51379C88DDF1}"/>
              </a:ext>
            </a:extLst>
          </p:cNvPr>
          <p:cNvSpPr/>
          <p:nvPr/>
        </p:nvSpPr>
        <p:spPr>
          <a:xfrm>
            <a:off x="765551" y="5727125"/>
            <a:ext cx="105882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H.Kannan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A.Kurakin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</a:t>
            </a:r>
            <a:r>
              <a:rPr lang="en-US" altLang="zh-CN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Goodfellow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Adversarial logit pairing.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arXiv:1803.06373, 2018.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[15] F. Liao, M. Liang, Y. Dong, and T. Pang.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Defense against adversarial attacks using high-level representation guided denoiser.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CVPR, 2018. 2, 7  (HGD)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41DAE0-4459-9247-BAC8-2EFF02AA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180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96415-0E37-E048-81A8-7EE9923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Non-local 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(NLM</a:t>
            </a:r>
            <a:r>
              <a:rPr kumimoji="1" lang="zh-CN" altLang="en-US" dirty="0"/>
              <a:t>，非局部均值滤波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56C340-E9AB-3143-8232-F6F3796A7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类型：空间域滤波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思想：当前像素点的值通过周围（特指图像中与当前像素区域具有相似结构的领域）像素的加权平均得到。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同类滤波器：</a:t>
            </a:r>
            <a:r>
              <a:rPr kumimoji="1" lang="en-US" altLang="zh-CN" sz="2400" dirty="0"/>
              <a:t>means filter			</a:t>
            </a:r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2368BF-57AD-8645-8A4A-6CC54344B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942" y="4593988"/>
            <a:ext cx="7242116" cy="158297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F9783F-23C4-254C-A9DC-5F5CCD09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2146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B1263-9255-A342-AD7E-10B1B9A4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Against White-box Attack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9B03E9F-CF19-4A47-86B4-EE25D3EB6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436" y="1825625"/>
            <a:ext cx="10349128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9230FC3-6B58-6643-891D-145522335690}"/>
              </a:ext>
            </a:extLst>
          </p:cNvPr>
          <p:cNvSpPr txBox="1"/>
          <p:nvPr/>
        </p:nvSpPr>
        <p:spPr>
          <a:xfrm>
            <a:off x="279400" y="150602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Defense accuracy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980A3C-AA19-EF48-9A06-1AF2A3F2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7075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B1263-9255-A342-AD7E-10B1B9A4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Against White-box Attack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7FFB635-D057-3240-A151-C0A47956A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436" y="1690688"/>
            <a:ext cx="4509127" cy="485679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3083DE-8387-9749-9618-A6E88B8A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941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B1263-9255-A342-AD7E-10B1B9A4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Against White-box Attack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F9A7F04-58FE-5740-AF21-154A3B15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652" y="2439789"/>
            <a:ext cx="7418696" cy="303569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49E9C5-256F-9F47-BCAF-EC96F50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6167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B1263-9255-A342-AD7E-10B1B9A4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Against Black-box attack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5827D-96E5-0341-991E-18A408BCF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Evaluation criterion : CAAD 2018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“all-or-nothing”: </a:t>
            </a:r>
            <a:r>
              <a:rPr lang="en-US" altLang="zh-CN" dirty="0"/>
              <a:t>an image is considered correctly classified only if the model correctly classifies all adversarial versions of this image created by all attackers. 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D37126-7B94-2F40-90FF-96741087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1251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B1263-9255-A342-AD7E-10B1B9A4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Against Black-box attack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1C4070-4A11-F240-8A30-B7EF10E2B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847" y="1690688"/>
            <a:ext cx="6350306" cy="485611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2B4DA5-97E8-3348-88C8-DD43405D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759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B1263-9255-A342-AD7E-10B1B9A4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Against Black-box attack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6B99E38-AAD4-0A45-98B1-A7E398765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3648" y="1825625"/>
            <a:ext cx="5504704" cy="435133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06A420-65B2-A24C-85A6-3D7F4A30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847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58B0A-31EF-C542-85AC-4048340E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AA1F9-1056-B74A-BB4E-4C35E7239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1. Feature Noise </a:t>
            </a:r>
            <a:r>
              <a:rPr kumimoji="1" lang="zh-CN" altLang="en-US" sz="2000" dirty="0"/>
              <a:t>难以定量测量，当防御模型的结构或训练方式发生改变，就不容易比较两个模型间</a:t>
            </a:r>
            <a:r>
              <a:rPr kumimoji="1" lang="en-US" altLang="zh-CN" sz="2000" dirty="0"/>
              <a:t>feature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noise</a:t>
            </a:r>
            <a:r>
              <a:rPr kumimoji="1" lang="zh-CN" altLang="en-US" sz="2000" dirty="0"/>
              <a:t>的水平。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2.denoise block </a:t>
            </a:r>
            <a:r>
              <a:rPr kumimoji="1" lang="zh-CN" altLang="en-US" sz="2000" dirty="0"/>
              <a:t>对于干净图片分类的准确性影响很小。（没有提高）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DEE595-FD3E-8347-9FFC-19FFE083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66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96415-0E37-E048-81A8-7EE9923D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Non-local 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(NLM</a:t>
            </a:r>
            <a:r>
              <a:rPr kumimoji="1" lang="zh-CN" altLang="en-US" dirty="0"/>
              <a:t>，非局部均值滤波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5C18C-B613-8C4C-B3D8-AED89C777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78" y="4661271"/>
            <a:ext cx="1994193" cy="21967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9A0D9B-B9E0-074E-809B-8EFEC3869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4607191"/>
            <a:ext cx="4569786" cy="22108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3E684DE-D33C-E14B-B2B8-8F7569A8419C}"/>
                  </a:ext>
                </a:extLst>
              </p:cNvPr>
              <p:cNvSpPr txBox="1"/>
              <p:nvPr/>
            </p:nvSpPr>
            <p:spPr>
              <a:xfrm>
                <a:off x="7773660" y="1610280"/>
                <a:ext cx="4147700" cy="465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Non-local means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filter</a:t>
                </a:r>
                <a:r>
                  <a:rPr lang="en-US" altLang="zh-CN" b="0" dirty="0"/>
                  <a:t>:	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3E684DE-D33C-E14B-B2B8-8F7569A8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60" y="1610280"/>
                <a:ext cx="4147700" cy="4657237"/>
              </a:xfrm>
              <a:prstGeom prst="rect">
                <a:avLst/>
              </a:prstGeom>
              <a:blipFill>
                <a:blip r:embed="rId5"/>
                <a:stretch>
                  <a:fillRect l="-2141" t="-3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0101FF-70C4-A14E-8B0C-6812D69B239F}"/>
                  </a:ext>
                </a:extLst>
              </p:cNvPr>
              <p:cNvSpPr txBox="1"/>
              <p:nvPr/>
            </p:nvSpPr>
            <p:spPr>
              <a:xfrm>
                <a:off x="838200" y="1610280"/>
                <a:ext cx="5232779" cy="2996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Input image: 	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Output image (denoised): 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Current point:		</a:t>
                </a:r>
                <a14:m>
                  <m:oMath xmlns:m="http://schemas.openxmlformats.org/officeDocument/2006/math"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point pixel: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Center point of the searched block: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Searched block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size: 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Similarity coefficient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0101FF-70C4-A14E-8B0C-6812D69B2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10280"/>
                <a:ext cx="5232779" cy="2996911"/>
              </a:xfrm>
              <a:prstGeom prst="rect">
                <a:avLst/>
              </a:prstGeom>
              <a:blipFill>
                <a:blip r:embed="rId6"/>
                <a:stretch>
                  <a:fillRect l="-969" b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75476B-E211-A04C-B6D0-0EF8E347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217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348BF-70B3-F346-8F79-662EBA94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Non-local Neural Networks [24]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706DB6-29AE-4B4B-8AB9-9632668DDC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4792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b="1" dirty="0"/>
                  <a:t>Non-local operation </a:t>
                </a:r>
                <a:r>
                  <a:rPr lang="en-US" altLang="zh-CN" sz="2400" dirty="0"/>
                  <a:t>in deep neural networks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/>
                  <a:t>Note: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All positions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000" dirty="0"/>
                  <a:t>) are considered in the operation.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similar to fully-connected layer</a:t>
                </a:r>
                <a:r>
                  <a:rPr lang="zh-CN" altLang="en-US" sz="2000" dirty="0"/>
                  <a:t>）</a:t>
                </a:r>
                <a:r>
                  <a:rPr lang="en-US" altLang="zh-CN" sz="2000" dirty="0"/>
                  <a:t> </a:t>
                </a:r>
                <a:endParaRPr kumimoji="1" lang="en-US" altLang="zh-CN" sz="2000" b="1" dirty="0"/>
              </a:p>
              <a:p>
                <a:pPr>
                  <a:lnSpc>
                    <a:spcPct val="100000"/>
                  </a:lnSpc>
                </a:pPr>
                <a:r>
                  <a:rPr kumimoji="1" lang="en-US" altLang="zh-CN" sz="2400" b="1" dirty="0"/>
                  <a:t>Convolution operation</a:t>
                </a:r>
                <a:r>
                  <a:rPr kumimoji="1" lang="en-US" altLang="zh-CN" sz="2400" dirty="0"/>
                  <a:t>: </a:t>
                </a:r>
                <a:r>
                  <a:rPr lang="en-US" altLang="zh-CN" sz="2400" dirty="0"/>
                  <a:t>Sums up the weighted input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local</a:t>
                </a:r>
                <a:r>
                  <a:rPr lang="zh-CN" alt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neighborhood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/>
                  <a:t>(</a:t>
                </a:r>
                <a:r>
                  <a:rPr lang="en-US" altLang="zh-CN" sz="2000" i="1" dirty="0"/>
                  <a:t>e.g</a:t>
                </a:r>
                <a:r>
                  <a:rPr lang="en-US" altLang="zh-CN" sz="2000" dirty="0"/>
                  <a:t>.,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−1≤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zh-CN" sz="2000" dirty="0"/>
                  <a:t>in a case with kernel size 3)</a:t>
                </a:r>
                <a:endParaRPr kumimoji="1"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b="1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b="1" dirty="0"/>
                  <a:t>Recurrent operation </a:t>
                </a:r>
                <a:r>
                  <a:rPr kumimoji="1" lang="en-US" altLang="zh-CN" sz="2400" dirty="0"/>
                  <a:t>: </a:t>
                </a:r>
                <a:r>
                  <a:rPr lang="en-US" altLang="zh-CN" sz="2400" dirty="0"/>
                  <a:t>Time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/>
                  <a:t> is based only on the current and the latest time steps.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/>
                  <a:t>(</a:t>
                </a:r>
                <a:r>
                  <a:rPr lang="en-US" altLang="zh-CN" sz="2000" i="1" dirty="0"/>
                  <a:t>e.g</a:t>
                </a:r>
                <a:r>
                  <a:rPr lang="en-US" altLang="zh-CN" sz="2000" dirty="0"/>
                  <a:t>.,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altLang="zh-CN" sz="2000" dirty="0"/>
                  <a:t>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706DB6-29AE-4B4B-8AB9-9632668DDC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4792" cy="4351338"/>
              </a:xfrm>
              <a:blipFill>
                <a:blip r:embed="rId2"/>
                <a:stretch>
                  <a:fillRect l="-703" t="-2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7037E27-B0E5-7B40-BC2E-6348D7375BA8}"/>
              </a:ext>
            </a:extLst>
          </p:cNvPr>
          <p:cNvSpPr/>
          <p:nvPr/>
        </p:nvSpPr>
        <p:spPr>
          <a:xfrm>
            <a:off x="678603" y="6311900"/>
            <a:ext cx="108347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[24]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X.Wang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R.Girshick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A.Gupta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K.He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Non-local neural networks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 CVPR, 2018.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A01221-3B7F-B74C-928C-6DCC7C0D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450" y="2262757"/>
            <a:ext cx="4737100" cy="869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D4FB77F-E7A4-AD41-8050-79498989077E}"/>
              </a:ext>
            </a:extLst>
          </p:cNvPr>
          <p:cNvSpPr/>
          <p:nvPr/>
        </p:nvSpPr>
        <p:spPr>
          <a:xfrm>
            <a:off x="838200" y="4533407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4"/>
              </a:rPr>
              <a:t>https://img2018.cnblogs.com/blog/1093303/201901/1093303-20190120113539659-455066516.gif</a:t>
            </a:r>
            <a:endParaRPr lang="zh-CN" altLang="en-US" sz="16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23164B-9DFA-C646-9A44-867C603D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641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348BF-70B3-F346-8F79-662EBA94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 versions of Non-local operation[24]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706DB6-29AE-4B4B-8AB9-9632668DD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000" b="1" dirty="0"/>
              <a:t>Gaussian</a:t>
            </a:r>
            <a:r>
              <a:rPr lang="en-US" altLang="zh-CN" sz="20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 dirty="0"/>
              <a:t>Embedded Gaussian: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037E27-B0E5-7B40-BC2E-6348D7375BA8}"/>
              </a:ext>
            </a:extLst>
          </p:cNvPr>
          <p:cNvSpPr/>
          <p:nvPr/>
        </p:nvSpPr>
        <p:spPr>
          <a:xfrm>
            <a:off x="678603" y="6311900"/>
            <a:ext cx="108347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[24]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X.Wang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R.Girshick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A.Gupta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K.He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Non-local neural networks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 CVPR, 2018.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B5AC8F6D-E9CA-7C4C-B103-FEE1220BF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0" y="1825625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b="1" dirty="0"/>
                  <a:t>Dot Product:</a:t>
                </a: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800" dirty="0"/>
                  <a:t> is the number of positions in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/>
                  <a:t>, rather than the sum of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en-US" altLang="zh-CN" sz="1400" dirty="0"/>
                  <a:t>.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b="1" dirty="0"/>
                  <a:t>Concatenation:</a:t>
                </a:r>
                <a:r>
                  <a:rPr lang="zh-CN" altLang="en-US" sz="2000" b="1" dirty="0"/>
                  <a:t>略。</a:t>
                </a:r>
                <a:endParaRPr lang="en-US" altLang="zh-CN" sz="2000" b="1" dirty="0"/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B5AC8F6D-E9CA-7C4C-B103-FEE1220B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1825625"/>
                <a:ext cx="5257800" cy="4351338"/>
              </a:xfrm>
              <a:prstGeom prst="rect">
                <a:avLst/>
              </a:prstGeom>
              <a:blipFill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79F56EDD-EF0A-9D42-8227-3968F225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794000"/>
            <a:ext cx="26797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4FB6E2-5A43-8042-80E3-26BF96DE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188369"/>
            <a:ext cx="2197100" cy="546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34630E-C3A7-7E48-90AF-CE5782863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" y="3876675"/>
            <a:ext cx="2832100" cy="609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1335B4-3395-444F-9787-AE3F91A99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" y="4473575"/>
            <a:ext cx="1828800" cy="406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7D3719-5ADC-EC40-963E-540878ED9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4486275"/>
            <a:ext cx="1892300" cy="381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BA3DB96-8A0C-B844-8B71-1F2A4C2E9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950" y="5389563"/>
            <a:ext cx="2603500" cy="342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29CC99E-C54D-1B41-9042-110DB070E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50" y="5751513"/>
            <a:ext cx="3683000" cy="431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C42134-CBF8-BB41-8099-074AAA49B6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2850" y="1446696"/>
            <a:ext cx="4737100" cy="869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圆角矩形 19">
            <a:extLst>
              <a:ext uri="{FF2B5EF4-FFF2-40B4-BE49-F238E27FC236}">
                <a16:creationId xmlns:a16="http://schemas.microsoft.com/office/drawing/2014/main" id="{ABF27D8E-6EEA-B840-9CF2-B409FAEF4CA2}"/>
              </a:ext>
            </a:extLst>
          </p:cNvPr>
          <p:cNvSpPr/>
          <p:nvPr/>
        </p:nvSpPr>
        <p:spPr>
          <a:xfrm>
            <a:off x="4406900" y="1446696"/>
            <a:ext cx="1981200" cy="8694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线形标注 2 20">
            <a:extLst>
              <a:ext uri="{FF2B5EF4-FFF2-40B4-BE49-F238E27FC236}">
                <a16:creationId xmlns:a16="http://schemas.microsoft.com/office/drawing/2014/main" id="{A389ECD3-7245-F54B-A118-33DEC7CEAAE4}"/>
              </a:ext>
            </a:extLst>
          </p:cNvPr>
          <p:cNvSpPr/>
          <p:nvPr/>
        </p:nvSpPr>
        <p:spPr>
          <a:xfrm>
            <a:off x="3981450" y="2855912"/>
            <a:ext cx="2432050" cy="457201"/>
          </a:xfrm>
          <a:prstGeom prst="borderCallout2">
            <a:avLst>
              <a:gd name="adj1" fmla="val 2452"/>
              <a:gd name="adj2" fmla="val 13551"/>
              <a:gd name="adj3" fmla="val -79585"/>
              <a:gd name="adj4" fmla="val 13621"/>
              <a:gd name="adj5" fmla="val -116471"/>
              <a:gd name="adj6" fmla="val 19803"/>
            </a:avLst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Softmax</a:t>
            </a:r>
            <a:r>
              <a:rPr kumimoji="1" lang="en-US" altLang="zh-CN" dirty="0">
                <a:solidFill>
                  <a:schemeClr val="tx1"/>
                </a:solidFill>
              </a:rPr>
              <a:t> computation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0404FCB-C287-B141-BB1B-4BD5A456AFB7}"/>
              </a:ext>
            </a:extLst>
          </p:cNvPr>
          <p:cNvSpPr/>
          <p:nvPr/>
        </p:nvSpPr>
        <p:spPr>
          <a:xfrm>
            <a:off x="984249" y="5740400"/>
            <a:ext cx="3683000" cy="482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线形标注 2 22">
            <a:extLst>
              <a:ext uri="{FF2B5EF4-FFF2-40B4-BE49-F238E27FC236}">
                <a16:creationId xmlns:a16="http://schemas.microsoft.com/office/drawing/2014/main" id="{74E297D6-ED0F-724D-867A-018AA4272635}"/>
              </a:ext>
            </a:extLst>
          </p:cNvPr>
          <p:cNvSpPr/>
          <p:nvPr/>
        </p:nvSpPr>
        <p:spPr>
          <a:xfrm>
            <a:off x="4305299" y="4979988"/>
            <a:ext cx="2108201" cy="6477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5347"/>
              <a:gd name="adj6" fmla="val -3160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Self-attention form [23]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180584F-7612-3440-BDBA-021C18C466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0250" y="3071813"/>
            <a:ext cx="2476500" cy="4826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ECB3E5-8B64-8D48-B01A-4EE35D9CC2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0250" y="3571081"/>
            <a:ext cx="1028700" cy="3048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A7541B4-0FCD-8C45-9839-97D9CEB4BC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950" y="4918075"/>
            <a:ext cx="1600200" cy="3302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ABE089-B526-BC49-B351-F9013226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12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78237-56D0-7E46-8006-206102EF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839C3A-6E3D-D74D-B6CD-A8C695A53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Output of Neurons	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 Probability in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[0,1]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𝑆𝑜𝑓𝑡𝑚𝑎𝑥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2.718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Eg.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=(3, 1, −3)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(20, 2.7, 0.05)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=22.75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22.75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2.7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22.75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0.05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22.75</m:t>
                            </m:r>
                          </m:den>
                        </m:f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0.88,0.12,0.00)</m:t>
                    </m:r>
                  </m:oMath>
                </a14:m>
                <a:endParaRPr lang="en-US" altLang="zh-CN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839C3A-6E3D-D74D-B6CD-A8C695A53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70A3A-068F-6841-9DE4-55AA96CE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872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4D46D-B2D3-8946-A8A1-FF3D7759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Non-local Block-</a:t>
            </a:r>
            <a:r>
              <a:rPr lang="en-US" altLang="zh-CN" dirty="0"/>
              <a:t>embedded Gaussian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D469099-DE7F-E440-81C2-4F1D21A69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0562"/>
            <a:ext cx="503877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72CB47-1567-9E4E-BBF1-3CD3F78D713E}"/>
              </a:ext>
            </a:extLst>
          </p:cNvPr>
          <p:cNvSpPr/>
          <p:nvPr/>
        </p:nvSpPr>
        <p:spPr>
          <a:xfrm>
            <a:off x="678603" y="6311900"/>
            <a:ext cx="108347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[24]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X.Wang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R.Girshick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A.Gupta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K.He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Non-local neural networks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 CVPR, 2018.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DF819E-A985-C14F-A78B-66D064B7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26" y="1566862"/>
            <a:ext cx="4597400" cy="5969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C747CB4-1DDE-5146-BFA8-D2BCA6F705C4}"/>
              </a:ext>
            </a:extLst>
          </p:cNvPr>
          <p:cNvSpPr/>
          <p:nvPr/>
        </p:nvSpPr>
        <p:spPr>
          <a:xfrm>
            <a:off x="180926" y="1690688"/>
            <a:ext cx="2605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⊗ </a:t>
            </a:r>
            <a:r>
              <a:rPr lang="en-US" altLang="zh-CN" dirty="0"/>
              <a:t>:matrix multiplication 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⊕ </a:t>
            </a:r>
            <a:r>
              <a:rPr lang="en-US" altLang="zh-CN" dirty="0"/>
              <a:t>:element-wise sum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C066AB7-8163-8C45-84A3-305D2D18FD60}"/>
                  </a:ext>
                </a:extLst>
              </p:cNvPr>
              <p:cNvSpPr/>
              <p:nvPr/>
            </p:nvSpPr>
            <p:spPr>
              <a:xfrm>
                <a:off x="6315026" y="2181224"/>
                <a:ext cx="5038774" cy="4177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∀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∀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∀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C066AB7-8163-8C45-84A3-305D2D18F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26" y="2181224"/>
                <a:ext cx="5038774" cy="4177810"/>
              </a:xfrm>
              <a:prstGeom prst="rect">
                <a:avLst/>
              </a:prstGeom>
              <a:blipFill>
                <a:blip r:embed="rId4"/>
                <a:stretch>
                  <a:fillRect l="-10553" t="-22727" b="-2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5C3B545-AAD2-184F-BCB7-8F3B8A085FC6}"/>
                  </a:ext>
                </a:extLst>
              </p:cNvPr>
              <p:cNvSpPr txBox="1"/>
              <p:nvPr/>
            </p:nvSpPr>
            <p:spPr>
              <a:xfrm>
                <a:off x="563626" y="5973346"/>
                <a:ext cx="20972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C00000"/>
                    </a:solidFill>
                  </a:rPr>
                  <a:t>Feature map tensor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5C3B545-AAD2-184F-BCB7-8F3B8A085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26" y="5973346"/>
                <a:ext cx="2097241" cy="338554"/>
              </a:xfrm>
              <a:prstGeom prst="rect">
                <a:avLst/>
              </a:prstGeom>
              <a:blipFill>
                <a:blip r:embed="rId5"/>
                <a:stretch>
                  <a:fillRect l="-1198"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BC4BF40-8021-154E-9909-D93BAA15E166}"/>
                  </a:ext>
                </a:extLst>
              </p:cNvPr>
              <p:cNvSpPr/>
              <p:nvPr/>
            </p:nvSpPr>
            <p:spPr>
              <a:xfrm>
                <a:off x="1612246" y="2490907"/>
                <a:ext cx="4430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BC4BF40-8021-154E-9909-D93BAA15E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246" y="2490907"/>
                <a:ext cx="4430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25DE61E-8694-7A49-B558-4DD00DFAA484}"/>
                  </a:ext>
                </a:extLst>
              </p:cNvPr>
              <p:cNvSpPr/>
              <p:nvPr/>
            </p:nvSpPr>
            <p:spPr>
              <a:xfrm>
                <a:off x="3631546" y="3059668"/>
                <a:ext cx="444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25DE61E-8694-7A49-B558-4DD00DFAA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546" y="3059668"/>
                <a:ext cx="44467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ADC76E-9DC4-7B43-BA12-8267312D3793}"/>
                  </a:ext>
                </a:extLst>
              </p:cNvPr>
              <p:cNvSpPr/>
              <p:nvPr/>
            </p:nvSpPr>
            <p:spPr>
              <a:xfrm>
                <a:off x="4105902" y="2337019"/>
                <a:ext cx="717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BADC76E-9DC4-7B43-BA12-8267312D3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02" y="2337019"/>
                <a:ext cx="71776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1FBC8659-699E-CC4C-B349-79778D6D592E}"/>
              </a:ext>
            </a:extLst>
          </p:cNvPr>
          <p:cNvSpPr/>
          <p:nvPr/>
        </p:nvSpPr>
        <p:spPr>
          <a:xfrm>
            <a:off x="4271683" y="5850463"/>
            <a:ext cx="197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0" dirty="0" err="1">
                <a:latin typeface="+mj-lt"/>
              </a:rPr>
              <a:t>ResNet</a:t>
            </a:r>
            <a:r>
              <a:rPr lang="en-US" altLang="zh-CN" i="0" dirty="0">
                <a:latin typeface="+mj-lt"/>
              </a:rPr>
              <a:t> </a:t>
            </a:r>
            <a:r>
              <a:rPr lang="en-US" altLang="zh-CN" i="0" dirty="0" err="1">
                <a:latin typeface="+mj-lt"/>
              </a:rPr>
              <a:t>BottleNeck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67E229C-61F0-2244-8133-613F784AE71D}"/>
              </a:ext>
            </a:extLst>
          </p:cNvPr>
          <p:cNvSpPr/>
          <p:nvPr/>
        </p:nvSpPr>
        <p:spPr>
          <a:xfrm>
            <a:off x="1833749" y="4927600"/>
            <a:ext cx="477651" cy="215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364FD99-2EF6-6E48-9DFA-3D4EA9B0E44B}"/>
              </a:ext>
            </a:extLst>
          </p:cNvPr>
          <p:cNvSpPr/>
          <p:nvPr/>
        </p:nvSpPr>
        <p:spPr>
          <a:xfrm>
            <a:off x="3707746" y="5882273"/>
            <a:ext cx="477651" cy="215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A1CE7AF-1F67-4948-A4ED-18211651D782}"/>
              </a:ext>
            </a:extLst>
          </p:cNvPr>
          <p:cNvSpPr/>
          <p:nvPr/>
        </p:nvSpPr>
        <p:spPr>
          <a:xfrm>
            <a:off x="3103095" y="4927600"/>
            <a:ext cx="477651" cy="215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BE10E9E-F5A2-7441-BFEA-554F343A9802}"/>
              </a:ext>
            </a:extLst>
          </p:cNvPr>
          <p:cNvSpPr/>
          <p:nvPr/>
        </p:nvSpPr>
        <p:spPr>
          <a:xfrm>
            <a:off x="5467447" y="4940300"/>
            <a:ext cx="477651" cy="215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8A50D31-D2F5-274A-BE5A-C91A318FE7E3}"/>
                  </a:ext>
                </a:extLst>
              </p:cNvPr>
              <p:cNvSpPr/>
              <p:nvPr/>
            </p:nvSpPr>
            <p:spPr>
              <a:xfrm>
                <a:off x="1612246" y="4184690"/>
                <a:ext cx="7538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8A50D31-D2F5-274A-BE5A-C91A318FE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246" y="4184690"/>
                <a:ext cx="75386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94F25BE-4C61-8344-B980-6B6A1D8F2150}"/>
                  </a:ext>
                </a:extLst>
              </p:cNvPr>
              <p:cNvSpPr/>
              <p:nvPr/>
            </p:nvSpPr>
            <p:spPr>
              <a:xfrm>
                <a:off x="3414825" y="4194964"/>
                <a:ext cx="772071" cy="394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94F25BE-4C61-8344-B980-6B6A1D8F2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825" y="4194964"/>
                <a:ext cx="772071" cy="394082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198104B-297F-DC4B-B4D3-F8A6A8F03BF9}"/>
                  </a:ext>
                </a:extLst>
              </p:cNvPr>
              <p:cNvSpPr/>
              <p:nvPr/>
            </p:nvSpPr>
            <p:spPr>
              <a:xfrm>
                <a:off x="4645900" y="4210646"/>
                <a:ext cx="72494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198104B-297F-DC4B-B4D3-F8A6A8F03B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900" y="4210646"/>
                <a:ext cx="724942" cy="391902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CE2F372-85A7-114F-AE40-035D6A8E43F7}"/>
              </a:ext>
            </a:extLst>
          </p:cNvPr>
          <p:cNvSpPr txBox="1"/>
          <p:nvPr/>
        </p:nvSpPr>
        <p:spPr>
          <a:xfrm>
            <a:off x="970780" y="5601474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512</a:t>
            </a:r>
            <a:r>
              <a:rPr kumimoji="1" lang="zh-CN" altLang="en-US" sz="1200" dirty="0">
                <a:solidFill>
                  <a:srgbClr val="FF0000"/>
                </a:solidFill>
              </a:rPr>
              <a:t>个</a:t>
            </a:r>
            <a:r>
              <a:rPr kumimoji="1" lang="en-US" altLang="zh-CN" sz="1200" dirty="0">
                <a:solidFill>
                  <a:srgbClr val="FF0000"/>
                </a:solidFill>
              </a:rPr>
              <a:t>1x1x1024</a:t>
            </a:r>
            <a:r>
              <a:rPr kumimoji="1" lang="zh-CN" altLang="en-US" sz="1200" dirty="0">
                <a:solidFill>
                  <a:srgbClr val="FF0000"/>
                </a:solidFill>
              </a:rPr>
              <a:t>通道的卷积核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03A6D3-92F0-B64B-8D80-A809ED0F1BFB}"/>
              </a:ext>
            </a:extLst>
          </p:cNvPr>
          <p:cNvSpPr txBox="1"/>
          <p:nvPr/>
        </p:nvSpPr>
        <p:spPr>
          <a:xfrm>
            <a:off x="4394850" y="2753925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1024</a:t>
            </a:r>
            <a:r>
              <a:rPr kumimoji="1" lang="zh-CN" altLang="en-US" sz="1200" dirty="0">
                <a:solidFill>
                  <a:srgbClr val="FF0000"/>
                </a:solidFill>
              </a:rPr>
              <a:t>个</a:t>
            </a:r>
            <a:r>
              <a:rPr kumimoji="1" lang="en-US" altLang="zh-CN" sz="1200" dirty="0">
                <a:solidFill>
                  <a:srgbClr val="FF0000"/>
                </a:solidFill>
              </a:rPr>
              <a:t>1x1x512</a:t>
            </a:r>
            <a:r>
              <a:rPr kumimoji="1" lang="zh-CN" altLang="en-US" sz="1200" dirty="0">
                <a:solidFill>
                  <a:srgbClr val="FF0000"/>
                </a:solidFill>
              </a:rPr>
              <a:t>通道的卷积核</a:t>
            </a: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94ACA813-FFDE-4248-B4B5-7F5FA1C7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1097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5C0DF-C1D1-8A44-B02B-0000E561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8793" cy="1325563"/>
          </a:xfrm>
        </p:spPr>
        <p:txBody>
          <a:bodyPr/>
          <a:lstStyle/>
          <a:p>
            <a:r>
              <a:rPr kumimoji="1" lang="en-US" altLang="zh-CN" dirty="0"/>
              <a:t>res</a:t>
            </a:r>
            <a:r>
              <a:rPr kumimoji="1" lang="en-US" altLang="zh-CN" baseline="-25000" dirty="0"/>
              <a:t>3</a:t>
            </a:r>
            <a:r>
              <a:rPr kumimoji="1" lang="en-US" altLang="zh-CN" dirty="0"/>
              <a:t> block in ResNet-50: a 3-layer bottleneck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645995-816A-434C-8D3F-4A15522BFE33}"/>
              </a:ext>
            </a:extLst>
          </p:cNvPr>
          <p:cNvSpPr/>
          <p:nvPr/>
        </p:nvSpPr>
        <p:spPr>
          <a:xfrm>
            <a:off x="863221" y="6303624"/>
            <a:ext cx="8616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[9] K. He, X. Zhang, S. Ren, and J. Sun. Deep residual learning for image recognition. In CVPR, 2016 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2D58C9B-767A-EE4C-B3C3-B7B9D17DA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752" y="1825625"/>
            <a:ext cx="9068496" cy="43513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EF7A27-A995-9549-8D83-B5C2D88075F8}"/>
              </a:ext>
            </a:extLst>
          </p:cNvPr>
          <p:cNvSpPr txBox="1"/>
          <p:nvPr/>
        </p:nvSpPr>
        <p:spPr>
          <a:xfrm>
            <a:off x="8915400" y="4494014"/>
            <a:ext cx="3160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Replace 2-layer building block with 3-layer </a:t>
            </a:r>
            <a:r>
              <a:rPr kumimoji="1" lang="en-US" altLang="zh-CN" b="1" dirty="0"/>
              <a:t>bottleneck</a:t>
            </a:r>
            <a:r>
              <a:rPr kumimoji="1" lang="en-US" altLang="zh-CN" dirty="0"/>
              <a:t> building block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058775-9C6E-E548-BACA-7AF8C14973E8}"/>
              </a:ext>
            </a:extLst>
          </p:cNvPr>
          <p:cNvSpPr txBox="1"/>
          <p:nvPr/>
        </p:nvSpPr>
        <p:spPr>
          <a:xfrm>
            <a:off x="2333297" y="464790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训练参数减少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3046A566-6E32-644D-B7CA-4BB87BEA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5C330-82BD-514B-B732-080ED8058E7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3661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3636</TotalTime>
  <Words>1363</Words>
  <Application>Microsoft Macintosh PowerPoint</Application>
  <PresentationFormat>宽屏</PresentationFormat>
  <Paragraphs>259</Paragraphs>
  <Slides>36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等线</vt:lpstr>
      <vt:lpstr>等线 Light</vt:lpstr>
      <vt:lpstr>NimbusRomNo9L</vt:lpstr>
      <vt:lpstr>Arial</vt:lpstr>
      <vt:lpstr>Cambria Math</vt:lpstr>
      <vt:lpstr>Times New Roman</vt:lpstr>
      <vt:lpstr>Office 主题​​</vt:lpstr>
      <vt:lpstr>对抗样本非局部均值去噪</vt:lpstr>
      <vt:lpstr>基础知识</vt:lpstr>
      <vt:lpstr>Non-local means (NLM，非局部均值滤波)</vt:lpstr>
      <vt:lpstr>Non-local means (NLM，非局部均值滤波)</vt:lpstr>
      <vt:lpstr>Non-local Neural Networks [24]</vt:lpstr>
      <vt:lpstr>Four versions of Non-local operation[24]</vt:lpstr>
      <vt:lpstr>Softmax Function</vt:lpstr>
      <vt:lpstr>Non-local Block-embedded Gaussian</vt:lpstr>
      <vt:lpstr>res3 block in ResNet-50: a 3-layer bottleneck</vt:lpstr>
      <vt:lpstr>res3 block in ResNet-50: a 3-layer bottleneck</vt:lpstr>
      <vt:lpstr>res3 block in ResNet-50: a 3-layer bottleneck</vt:lpstr>
      <vt:lpstr>res3 block in ResNet-50: a 3-layer bottleneck</vt:lpstr>
      <vt:lpstr>Residual Network Backward Propagation</vt:lpstr>
      <vt:lpstr>identity map(恒等映射)</vt:lpstr>
      <vt:lpstr>PowerPoint 演示文稿</vt:lpstr>
      <vt:lpstr>ResNet-18/34/50/101/152</vt:lpstr>
      <vt:lpstr>对抗样本NLM去噪</vt:lpstr>
      <vt:lpstr>观察</vt:lpstr>
      <vt:lpstr>提出问题</vt:lpstr>
      <vt:lpstr>解决思路：Feature Denoising</vt:lpstr>
      <vt:lpstr>Design A Denoising Block</vt:lpstr>
      <vt:lpstr>Design A Denoising Block</vt:lpstr>
      <vt:lpstr>Denoising Block-Non-local Means Filter</vt:lpstr>
      <vt:lpstr>Denoising Block-Non-local Means Filter</vt:lpstr>
      <vt:lpstr>Denoising Block-Non-local Means Filter</vt:lpstr>
      <vt:lpstr>实验</vt:lpstr>
      <vt:lpstr>实验条件</vt:lpstr>
      <vt:lpstr>实验条件</vt:lpstr>
      <vt:lpstr>对比方案</vt:lpstr>
      <vt:lpstr>Against White-box Attack</vt:lpstr>
      <vt:lpstr>Against White-box Attack</vt:lpstr>
      <vt:lpstr>Against White-box Attack</vt:lpstr>
      <vt:lpstr>Against Black-box attack</vt:lpstr>
      <vt:lpstr>Against Black-box attack</vt:lpstr>
      <vt:lpstr>Against Black-box attack</vt:lpstr>
      <vt:lpstr>思考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对抗样本去噪</dc:title>
  <dc:creator>黄 梦蝶</dc:creator>
  <cp:lastModifiedBy>黄 梦蝶</cp:lastModifiedBy>
  <cp:revision>264</cp:revision>
  <cp:lastPrinted>2020-04-19T06:59:28Z</cp:lastPrinted>
  <dcterms:created xsi:type="dcterms:W3CDTF">2020-02-22T07:52:15Z</dcterms:created>
  <dcterms:modified xsi:type="dcterms:W3CDTF">2020-04-19T06:59:38Z</dcterms:modified>
</cp:coreProperties>
</file>